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1018" r:id="rId3"/>
    <p:sldId id="1014" r:id="rId4"/>
    <p:sldId id="1020" r:id="rId5"/>
    <p:sldId id="1019" r:id="rId6"/>
    <p:sldId id="1011" r:id="rId7"/>
    <p:sldId id="956" r:id="rId8"/>
    <p:sldId id="290" r:id="rId9"/>
    <p:sldId id="101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6"/>
    <p:restoredTop sz="76563" autoAdjust="0"/>
  </p:normalViewPr>
  <p:slideViewPr>
    <p:cSldViewPr snapToGrid="0" snapToObjects="1">
      <p:cViewPr varScale="1">
        <p:scale>
          <a:sx n="82" d="100"/>
          <a:sy n="82" d="100"/>
        </p:scale>
        <p:origin x="4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10 minutes is needed for this session.</a:t>
            </a:r>
          </a:p>
          <a:p>
            <a:endParaRPr lang="en-US" i="1"/>
          </a:p>
          <a:p>
            <a:r>
              <a:rPr lang="en-US" i="1"/>
              <a:t>Notes</a:t>
            </a:r>
            <a:r>
              <a:rPr lang="en-US" i="1" baseline="0"/>
              <a:t> are provided to help you lead the presentation.</a:t>
            </a:r>
          </a:p>
          <a:p>
            <a:r>
              <a:rPr lang="en-US" i="1" baseline="0"/>
              <a:t>Notes in italics are for your attention only.</a:t>
            </a:r>
            <a:endParaRPr lang="en-US" i="1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– </a:t>
            </a:r>
            <a:br>
              <a:rPr lang="en-US" dirty="0"/>
            </a:br>
            <a:r>
              <a:rPr lang="en-US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00" y="2516242"/>
            <a:ext cx="82078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Children complete a word-reading check at the end of Year 1 so that parents can be confident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their children are being taught to read successfully. 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  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Children read 40 words. It takes between two and five minutes.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 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If they do not manage to pass the screening, they are given extra support, and repeat the check at the end of Year 2.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It means that all children will be able to read accurately before they begin Year 3.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In our school, we aim to make sure that every child learns to read accurately by the end of Year 1 so they are set up for success in school and in life.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As soon as we spot a child who needs extra practice learning to read sounds and words, we teach them one-to-one for a few minutes every day.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9766" y="4607396"/>
            <a:ext cx="8135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teach children sounds using a picture phrases to help them remember.</a:t>
            </a:r>
          </a:p>
          <a:p>
            <a:endParaRPr lang="en-GB" dirty="0"/>
          </a:p>
          <a:p>
            <a:r>
              <a:rPr lang="en-GB" dirty="0"/>
              <a:t>For example, ay, may I play? aw, yawn at dawn.</a:t>
            </a:r>
          </a:p>
          <a:p>
            <a:endParaRPr lang="en-GB" dirty="0"/>
          </a:p>
          <a:p>
            <a:pPr lvl="0">
              <a:defRPr/>
            </a:pPr>
            <a:r>
              <a:rPr lang="en-GB" dirty="0"/>
              <a:t>Many sounds have two or more letters making one sound. We call these ‘Special Friends’.</a:t>
            </a:r>
          </a:p>
        </p:txBody>
      </p:sp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396111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763" y="4948846"/>
            <a:ext cx="88204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teach children to read both real and nonsense words using the routine ‘Special Friends’, ‘Fred Talk’, read the word’.</a:t>
            </a:r>
          </a:p>
          <a:p>
            <a:endParaRPr lang="en-US" sz="1600" dirty="0"/>
          </a:p>
          <a:p>
            <a:pPr lvl="0">
              <a:defRPr/>
            </a:pPr>
            <a:r>
              <a:rPr lang="en-US" sz="1600" dirty="0"/>
              <a:t>Children spot the ‘Special Friends’ (two letters that make one sound), Fred talk the word, and then read the word as a whole. </a:t>
            </a:r>
          </a:p>
          <a:p>
            <a:endParaRPr lang="en-US" sz="1600" dirty="0"/>
          </a:p>
          <a:p>
            <a:r>
              <a:rPr lang="en-US" sz="1600" dirty="0"/>
              <a:t>For example, ‘</a:t>
            </a:r>
            <a:r>
              <a:rPr lang="en-US" sz="1600" dirty="0" err="1"/>
              <a:t>sh</a:t>
            </a:r>
            <a:r>
              <a:rPr lang="en-US" sz="1600" dirty="0"/>
              <a:t>’, </a:t>
            </a:r>
            <a:r>
              <a:rPr lang="en-US" sz="1600" dirty="0" err="1"/>
              <a:t>sh</a:t>
            </a:r>
            <a:r>
              <a:rPr lang="en-US" sz="1600" dirty="0"/>
              <a:t>-</a:t>
            </a:r>
            <a:r>
              <a:rPr lang="en-US" sz="1600" dirty="0" err="1"/>
              <a:t>i</a:t>
            </a:r>
            <a:r>
              <a:rPr lang="en-US" sz="1600" dirty="0"/>
              <a:t>-p, ship.</a:t>
            </a:r>
          </a:p>
        </p:txBody>
      </p:sp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288859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0" y="2950045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89624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2972598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3527" y="4611231"/>
            <a:ext cx="8711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Half of the words in the check are real words.</a:t>
            </a:r>
          </a:p>
          <a:p>
            <a:r>
              <a:rPr lang="en-US" sz="1400" dirty="0"/>
              <a:t>Half are nonsense words. For example, ‘</a:t>
            </a:r>
            <a:r>
              <a:rPr lang="en-US" sz="1400" dirty="0" err="1"/>
              <a:t>sheb</a:t>
            </a:r>
            <a:r>
              <a:rPr lang="en-US" sz="1400" dirty="0"/>
              <a:t>’, ‘</a:t>
            </a:r>
            <a:r>
              <a:rPr lang="en-US" sz="1400" dirty="0" err="1"/>
              <a:t>glight</a:t>
            </a:r>
            <a:r>
              <a:rPr lang="en-US" sz="1400" dirty="0"/>
              <a:t>’, ‘</a:t>
            </a:r>
            <a:r>
              <a:rPr lang="en-US" sz="1400" dirty="0" err="1"/>
              <a:t>ched</a:t>
            </a:r>
            <a:r>
              <a:rPr lang="en-US" sz="1400" dirty="0"/>
              <a:t>’, ‘</a:t>
            </a:r>
            <a:r>
              <a:rPr lang="en-US" sz="1400" dirty="0" err="1"/>
              <a:t>teb</a:t>
            </a:r>
            <a:r>
              <a:rPr lang="en-US" sz="1400" dirty="0"/>
              <a:t>’. </a:t>
            </a:r>
          </a:p>
          <a:p>
            <a:endParaRPr lang="en-US" sz="1400" dirty="0"/>
          </a:p>
          <a:p>
            <a:r>
              <a:rPr lang="en-US" sz="1400" dirty="0"/>
              <a:t>There is a picture of an alien next to each word to remind the children that it isn’t a real word.</a:t>
            </a:r>
            <a:endParaRPr lang="en-GB" sz="1400" dirty="0"/>
          </a:p>
          <a:p>
            <a:endParaRPr lang="en-US" sz="1400" dirty="0"/>
          </a:p>
          <a:p>
            <a:r>
              <a:rPr lang="en-US" sz="1400" dirty="0"/>
              <a:t>Nonsense words check that children will be able to read sounds they know in unfamiliar words.</a:t>
            </a:r>
          </a:p>
          <a:p>
            <a:pPr lvl="0">
              <a:defRPr/>
            </a:pPr>
            <a:r>
              <a:rPr lang="en-US" sz="1400" dirty="0"/>
              <a:t>Children who can read nonsense words will, very soon, be able to read any new word – for example – gargantuan, flailing, raucous, anticipation; </a:t>
            </a:r>
          </a:p>
          <a:p>
            <a:pPr lvl="0">
              <a:defRPr/>
            </a:pPr>
            <a:r>
              <a:rPr lang="en-US" sz="1400" dirty="0"/>
              <a:t>Reading new words increases children’s vocabulary rapidly.</a:t>
            </a:r>
            <a:endParaRPr lang="en-GB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  <p:sp>
        <p:nvSpPr>
          <p:cNvPr id="3" name="Rectangle 2"/>
          <p:cNvSpPr/>
          <p:nvPr/>
        </p:nvSpPr>
        <p:spPr>
          <a:xfrm>
            <a:off x="0" y="3651294"/>
            <a:ext cx="2471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18075"/>
            <a:ext cx="8639175" cy="3879340"/>
          </a:xfrm>
        </p:spPr>
        <p:txBody>
          <a:bodyPr/>
          <a:lstStyle/>
          <a:p>
            <a:r>
              <a:rPr lang="en-GB" dirty="0"/>
              <a:t>1. 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  <a:p>
            <a:r>
              <a:rPr lang="en-US" dirty="0"/>
              <a:t>2.  </a:t>
            </a: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US" dirty="0"/>
              <a:t>Listen to your child read their Storybook   </a:t>
            </a:r>
          </a:p>
          <a:p>
            <a:r>
              <a:rPr lang="en-US" dirty="0"/>
              <a:t>    every day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1"/>
            <a:ext cx="8639175" cy="5040560"/>
          </a:xfrm>
        </p:spPr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690</TotalTime>
  <Words>625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Garamond</vt:lpstr>
      <vt:lpstr>NEW Phonics Template</vt:lpstr>
      <vt:lpstr>Read Write Inc. Phonics –  Phonics Screening Check</vt:lpstr>
      <vt:lpstr>What is the Phonics Screening Check?</vt:lpstr>
      <vt:lpstr>Picture Phrases</vt:lpstr>
      <vt:lpstr>‘Special Friends’, ‘Fred Talk’, read the word</vt:lpstr>
      <vt:lpstr>Nonsense words</vt:lpstr>
      <vt:lpstr>Free Video Tutorials (ruthmiskin.com)</vt:lpstr>
      <vt:lpstr>What can you do?</vt:lpstr>
      <vt:lpstr>Online resources available</vt:lpstr>
      <vt:lpstr>Reading changes everything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Sarah Altier</cp:lastModifiedBy>
  <cp:revision>132</cp:revision>
  <dcterms:created xsi:type="dcterms:W3CDTF">2015-11-23T14:36:59Z</dcterms:created>
  <dcterms:modified xsi:type="dcterms:W3CDTF">2022-05-23T11:23:10Z</dcterms:modified>
</cp:coreProperties>
</file>