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74" r:id="rId4"/>
    <p:sldId id="277" r:id="rId5"/>
    <p:sldId id="276" r:id="rId6"/>
    <p:sldId id="267" r:id="rId7"/>
    <p:sldId id="279" r:id="rId8"/>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32F"/>
    <a:srgbClr val="9A8E67"/>
    <a:srgbClr val="C5A393"/>
    <a:srgbClr val="E5A37F"/>
    <a:srgbClr val="E7C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159" autoAdjust="0"/>
  </p:normalViewPr>
  <p:slideViewPr>
    <p:cSldViewPr snapToGrid="0">
      <p:cViewPr varScale="1">
        <p:scale>
          <a:sx n="77" d="100"/>
          <a:sy n="77" d="100"/>
        </p:scale>
        <p:origin x="31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1621190"/>
            <a:ext cx="5829300" cy="3448756"/>
          </a:xfrm>
        </p:spPr>
        <p:txBody>
          <a:bodyPr anchor="b"/>
          <a:lstStyle>
            <a:lvl1pPr algn="ctr">
              <a:defRPr sz="4501"/>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20" indent="0" algn="ctr">
              <a:buNone/>
              <a:defRPr sz="1500"/>
            </a:lvl2pPr>
            <a:lvl3pPr marL="685839" indent="0" algn="ctr">
              <a:buNone/>
              <a:defRPr sz="1350"/>
            </a:lvl3pPr>
            <a:lvl4pPr marL="1028759" indent="0" algn="ctr">
              <a:buNone/>
              <a:defRPr sz="1201"/>
            </a:lvl4pPr>
            <a:lvl5pPr marL="1371678" indent="0" algn="ctr">
              <a:buNone/>
              <a:defRPr sz="1201"/>
            </a:lvl5pPr>
            <a:lvl6pPr marL="1714598" indent="0" algn="ctr">
              <a:buNone/>
              <a:defRPr sz="1201"/>
            </a:lvl6pPr>
            <a:lvl7pPr marL="2057516" indent="0" algn="ctr">
              <a:buNone/>
              <a:defRPr sz="1201"/>
            </a:lvl7pPr>
            <a:lvl8pPr marL="2400436" indent="0" algn="ctr">
              <a:buNone/>
              <a:defRPr sz="1201"/>
            </a:lvl8pPr>
            <a:lvl9pPr marL="2743355" indent="0" algn="ctr">
              <a:buNone/>
              <a:defRPr sz="12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613156-6BF8-41EB-B131-76826B841748}" type="datetimeFigureOut">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11834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13156-6BF8-41EB-B131-76826B841748}" type="datetimeFigureOut">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42708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9" y="527404"/>
            <a:ext cx="4350544" cy="83948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13156-6BF8-41EB-B131-76826B841748}" type="datetimeFigureOut">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134450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13156-6BF8-41EB-B131-76826B841748}" type="datetimeFigureOut">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361657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1"/>
            </a:lvl1pPr>
          </a:lstStyle>
          <a:p>
            <a:r>
              <a:rPr lang="en-US"/>
              <a:t>Click to edit Master title style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920" indent="0">
              <a:buNone/>
              <a:defRPr sz="1500">
                <a:solidFill>
                  <a:schemeClr val="tx1">
                    <a:tint val="75000"/>
                  </a:schemeClr>
                </a:solidFill>
              </a:defRPr>
            </a:lvl2pPr>
            <a:lvl3pPr marL="685839" indent="0">
              <a:buNone/>
              <a:defRPr sz="1350">
                <a:solidFill>
                  <a:schemeClr val="tx1">
                    <a:tint val="75000"/>
                  </a:schemeClr>
                </a:solidFill>
              </a:defRPr>
            </a:lvl3pPr>
            <a:lvl4pPr marL="1028759" indent="0">
              <a:buNone/>
              <a:defRPr sz="1201">
                <a:solidFill>
                  <a:schemeClr val="tx1">
                    <a:tint val="75000"/>
                  </a:schemeClr>
                </a:solidFill>
              </a:defRPr>
            </a:lvl4pPr>
            <a:lvl5pPr marL="1371678" indent="0">
              <a:buNone/>
              <a:defRPr sz="1201">
                <a:solidFill>
                  <a:schemeClr val="tx1">
                    <a:tint val="75000"/>
                  </a:schemeClr>
                </a:solidFill>
              </a:defRPr>
            </a:lvl5pPr>
            <a:lvl6pPr marL="1714598" indent="0">
              <a:buNone/>
              <a:defRPr sz="1201">
                <a:solidFill>
                  <a:schemeClr val="tx1">
                    <a:tint val="75000"/>
                  </a:schemeClr>
                </a:solidFill>
              </a:defRPr>
            </a:lvl6pPr>
            <a:lvl7pPr marL="2057516" indent="0">
              <a:buNone/>
              <a:defRPr sz="1201">
                <a:solidFill>
                  <a:schemeClr val="tx1">
                    <a:tint val="75000"/>
                  </a:schemeClr>
                </a:solidFill>
              </a:defRPr>
            </a:lvl7pPr>
            <a:lvl8pPr marL="2400436" indent="0">
              <a:buNone/>
              <a:defRPr sz="1201">
                <a:solidFill>
                  <a:schemeClr val="tx1">
                    <a:tint val="75000"/>
                  </a:schemeClr>
                </a:solidFill>
              </a:defRPr>
            </a:lvl8pPr>
            <a:lvl9pPr marL="2743355" indent="0">
              <a:buNone/>
              <a:defRPr sz="12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613156-6BF8-41EB-B131-76826B841748}" type="datetimeFigureOut">
              <a:rPr lang="en-GB" smtClean="0"/>
              <a:t>28/03/2024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170552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613156-6BF8-41EB-B131-76826B841748}" type="datetimeFigureOut">
              <a:rPr lang="en-GB" smtClean="0"/>
              <a:t>28/03/2024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88287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920" indent="0">
              <a:buNone/>
              <a:defRPr sz="1500" b="1"/>
            </a:lvl2pPr>
            <a:lvl3pPr marL="685839" indent="0">
              <a:buNone/>
              <a:defRPr sz="1350" b="1"/>
            </a:lvl3pPr>
            <a:lvl4pPr marL="1028759" indent="0">
              <a:buNone/>
              <a:defRPr sz="1201" b="1"/>
            </a:lvl4pPr>
            <a:lvl5pPr marL="1371678" indent="0">
              <a:buNone/>
              <a:defRPr sz="1201" b="1"/>
            </a:lvl5pPr>
            <a:lvl6pPr marL="1714598" indent="0">
              <a:buNone/>
              <a:defRPr sz="1201" b="1"/>
            </a:lvl6pPr>
            <a:lvl7pPr marL="2057516" indent="0">
              <a:buNone/>
              <a:defRPr sz="1201" b="1"/>
            </a:lvl7pPr>
            <a:lvl8pPr marL="2400436" indent="0">
              <a:buNone/>
              <a:defRPr sz="1201" b="1"/>
            </a:lvl8pPr>
            <a:lvl9pPr marL="2743355" indent="0">
              <a:buNone/>
              <a:defRPr sz="1201" b="1"/>
            </a:lvl9pPr>
          </a:lstStyle>
          <a:p>
            <a:pPr lvl="0"/>
            <a:r>
              <a:rPr lang="en-US"/>
              <a:t>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920" indent="0">
              <a:buNone/>
              <a:defRPr sz="1500" b="1"/>
            </a:lvl2pPr>
            <a:lvl3pPr marL="685839" indent="0">
              <a:buNone/>
              <a:defRPr sz="1350" b="1"/>
            </a:lvl3pPr>
            <a:lvl4pPr marL="1028759" indent="0">
              <a:buNone/>
              <a:defRPr sz="1201" b="1"/>
            </a:lvl4pPr>
            <a:lvl5pPr marL="1371678" indent="0">
              <a:buNone/>
              <a:defRPr sz="1201" b="1"/>
            </a:lvl5pPr>
            <a:lvl6pPr marL="1714598" indent="0">
              <a:buNone/>
              <a:defRPr sz="1201" b="1"/>
            </a:lvl6pPr>
            <a:lvl7pPr marL="2057516" indent="0">
              <a:buNone/>
              <a:defRPr sz="1201" b="1"/>
            </a:lvl7pPr>
            <a:lvl8pPr marL="2400436" indent="0">
              <a:buNone/>
              <a:defRPr sz="1201" b="1"/>
            </a:lvl8pPr>
            <a:lvl9pPr marL="2743355" indent="0">
              <a:buNone/>
              <a:defRPr sz="1201" b="1"/>
            </a:lvl9pPr>
          </a:lstStyle>
          <a:p>
            <a:pPr lvl="0"/>
            <a:r>
              <a:rPr lang="en-US"/>
              <a:t>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613156-6BF8-41EB-B131-76826B841748}" type="datetimeFigureOut">
              <a:rPr lang="en-GB" smtClean="0"/>
              <a:t>28/03/2024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118154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613156-6BF8-41EB-B131-76826B841748}" type="datetimeFigureOut">
              <a:rPr lang="en-GB" smtClean="0"/>
              <a:t>28/03/2024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248348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13156-6BF8-41EB-B131-76826B841748}" type="datetimeFigureOut">
              <a:rPr lang="en-GB" smtClean="0"/>
              <a:t>28/03/2024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155263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1"/>
            <a:ext cx="2211884" cy="5505627"/>
          </a:xfrm>
        </p:spPr>
        <p:txBody>
          <a:bodyPr/>
          <a:lstStyle>
            <a:lvl1pPr marL="0" indent="0">
              <a:buNone/>
              <a:defRPr sz="1201"/>
            </a:lvl1pPr>
            <a:lvl2pPr marL="342920" indent="0">
              <a:buNone/>
              <a:defRPr sz="1050"/>
            </a:lvl2pPr>
            <a:lvl3pPr marL="685839" indent="0">
              <a:buNone/>
              <a:defRPr sz="900"/>
            </a:lvl3pPr>
            <a:lvl4pPr marL="1028759" indent="0">
              <a:buNone/>
              <a:defRPr sz="751"/>
            </a:lvl4pPr>
            <a:lvl5pPr marL="1371678" indent="0">
              <a:buNone/>
              <a:defRPr sz="751"/>
            </a:lvl5pPr>
            <a:lvl6pPr marL="1714598" indent="0">
              <a:buNone/>
              <a:defRPr sz="751"/>
            </a:lvl6pPr>
            <a:lvl7pPr marL="2057516" indent="0">
              <a:buNone/>
              <a:defRPr sz="751"/>
            </a:lvl7pPr>
            <a:lvl8pPr marL="2400436" indent="0">
              <a:buNone/>
              <a:defRPr sz="751"/>
            </a:lvl8pPr>
            <a:lvl9pPr marL="2743355"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8613156-6BF8-41EB-B131-76826B841748}" type="datetimeFigureOut">
              <a:rPr lang="en-GB" smtClean="0"/>
              <a:t>28/03/2024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341577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920" indent="0">
              <a:buNone/>
              <a:defRPr sz="2099"/>
            </a:lvl2pPr>
            <a:lvl3pPr marL="685839" indent="0">
              <a:buNone/>
              <a:defRPr sz="1800"/>
            </a:lvl3pPr>
            <a:lvl4pPr marL="1028759" indent="0">
              <a:buNone/>
              <a:defRPr sz="1500"/>
            </a:lvl4pPr>
            <a:lvl5pPr marL="1371678" indent="0">
              <a:buNone/>
              <a:defRPr sz="1500"/>
            </a:lvl5pPr>
            <a:lvl6pPr marL="1714598" indent="0">
              <a:buNone/>
              <a:defRPr sz="1500"/>
            </a:lvl6pPr>
            <a:lvl7pPr marL="2057516" indent="0">
              <a:buNone/>
              <a:defRPr sz="1500"/>
            </a:lvl7pPr>
            <a:lvl8pPr marL="2400436" indent="0">
              <a:buNone/>
              <a:defRPr sz="1500"/>
            </a:lvl8pPr>
            <a:lvl9pPr marL="274335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1"/>
            <a:ext cx="2211884" cy="5505627"/>
          </a:xfrm>
        </p:spPr>
        <p:txBody>
          <a:bodyPr/>
          <a:lstStyle>
            <a:lvl1pPr marL="0" indent="0">
              <a:buNone/>
              <a:defRPr sz="1201"/>
            </a:lvl1pPr>
            <a:lvl2pPr marL="342920" indent="0">
              <a:buNone/>
              <a:defRPr sz="1050"/>
            </a:lvl2pPr>
            <a:lvl3pPr marL="685839" indent="0">
              <a:buNone/>
              <a:defRPr sz="900"/>
            </a:lvl3pPr>
            <a:lvl4pPr marL="1028759" indent="0">
              <a:buNone/>
              <a:defRPr sz="751"/>
            </a:lvl4pPr>
            <a:lvl5pPr marL="1371678" indent="0">
              <a:buNone/>
              <a:defRPr sz="751"/>
            </a:lvl5pPr>
            <a:lvl6pPr marL="1714598" indent="0">
              <a:buNone/>
              <a:defRPr sz="751"/>
            </a:lvl6pPr>
            <a:lvl7pPr marL="2057516" indent="0">
              <a:buNone/>
              <a:defRPr sz="751"/>
            </a:lvl7pPr>
            <a:lvl8pPr marL="2400436" indent="0">
              <a:buNone/>
              <a:defRPr sz="751"/>
            </a:lvl8pPr>
            <a:lvl9pPr marL="2743355"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8613156-6BF8-41EB-B131-76826B841748}" type="datetimeFigureOut">
              <a:rPr lang="en-GB" smtClean="0"/>
              <a:t>28/03/2024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BB3B42-CBF8-46D8-AD64-DFBEDBB5FC68}" type="slidenum">
              <a:rPr lang="en-GB" smtClean="0"/>
              <a:t>‹#›</a:t>
            </a:fld>
            <a:endParaRPr lang="en-GB"/>
          </a:p>
        </p:txBody>
      </p:sp>
    </p:spTree>
    <p:extLst>
      <p:ext uri="{BB962C8B-B14F-4D97-AF65-F5344CB8AC3E}">
        <p14:creationId xmlns:p14="http://schemas.microsoft.com/office/powerpoint/2010/main" val="285486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9"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613156-6BF8-41EB-B131-76826B841748}" type="datetimeFigureOut">
              <a:rPr lang="en-GB" smtClean="0"/>
              <a:t>28/03/2024</a:t>
            </a:fld>
            <a:endParaRPr lang="en-GB"/>
          </a:p>
        </p:txBody>
      </p:sp>
      <p:sp>
        <p:nvSpPr>
          <p:cNvPr id="5" name="Footer Placeholder 4"/>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BB3B42-CBF8-46D8-AD64-DFBEDBB5FC68}" type="slidenum">
              <a:rPr lang="en-GB" smtClean="0"/>
              <a:t>‹#›</a:t>
            </a:fld>
            <a:endParaRPr lang="en-GB"/>
          </a:p>
        </p:txBody>
      </p:sp>
    </p:spTree>
    <p:extLst>
      <p:ext uri="{BB962C8B-B14F-4D97-AF65-F5344CB8AC3E}">
        <p14:creationId xmlns:p14="http://schemas.microsoft.com/office/powerpoint/2010/main" val="31371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3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0" indent="-171460" algn="l" defTabSz="685839" rtl="0" eaLnBrk="1" latinLnBrk="0" hangingPunct="1">
        <a:lnSpc>
          <a:spcPct val="90000"/>
        </a:lnSpc>
        <a:spcBef>
          <a:spcPts val="751"/>
        </a:spcBef>
        <a:buFont typeface="Arial" panose="020B0604020202020204" pitchFamily="34" charset="0"/>
        <a:buChar char="•"/>
        <a:defRPr sz="2099" kern="1200">
          <a:solidFill>
            <a:schemeClr val="tx1"/>
          </a:solidFill>
          <a:latin typeface="+mn-lt"/>
          <a:ea typeface="+mn-ea"/>
          <a:cs typeface="+mn-cs"/>
        </a:defRPr>
      </a:lvl1pPr>
      <a:lvl2pPr marL="514379" indent="-171460" algn="l" defTabSz="68583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9" indent="-171460" algn="l" defTabSz="68583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7" indent="-171460" algn="l" defTabSz="6858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38" indent="-171460" algn="l" defTabSz="6858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56" indent="-171460" algn="l" defTabSz="6858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76" indent="-171460" algn="l" defTabSz="6858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95" indent="-171460" algn="l" defTabSz="6858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15" indent="-171460" algn="l" defTabSz="6858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9" rtl="0" eaLnBrk="1" latinLnBrk="0" hangingPunct="1">
        <a:defRPr sz="1350" kern="1200">
          <a:solidFill>
            <a:schemeClr val="tx1"/>
          </a:solidFill>
          <a:latin typeface="+mn-lt"/>
          <a:ea typeface="+mn-ea"/>
          <a:cs typeface="+mn-cs"/>
        </a:defRPr>
      </a:lvl1pPr>
      <a:lvl2pPr marL="342920" algn="l" defTabSz="685839" rtl="0" eaLnBrk="1" latinLnBrk="0" hangingPunct="1">
        <a:defRPr sz="1350" kern="1200">
          <a:solidFill>
            <a:schemeClr val="tx1"/>
          </a:solidFill>
          <a:latin typeface="+mn-lt"/>
          <a:ea typeface="+mn-ea"/>
          <a:cs typeface="+mn-cs"/>
        </a:defRPr>
      </a:lvl2pPr>
      <a:lvl3pPr marL="685839" algn="l" defTabSz="685839" rtl="0" eaLnBrk="1" latinLnBrk="0" hangingPunct="1">
        <a:defRPr sz="1350" kern="1200">
          <a:solidFill>
            <a:schemeClr val="tx1"/>
          </a:solidFill>
          <a:latin typeface="+mn-lt"/>
          <a:ea typeface="+mn-ea"/>
          <a:cs typeface="+mn-cs"/>
        </a:defRPr>
      </a:lvl3pPr>
      <a:lvl4pPr marL="1028759" algn="l" defTabSz="685839" rtl="0" eaLnBrk="1" latinLnBrk="0" hangingPunct="1">
        <a:defRPr sz="1350" kern="1200">
          <a:solidFill>
            <a:schemeClr val="tx1"/>
          </a:solidFill>
          <a:latin typeface="+mn-lt"/>
          <a:ea typeface="+mn-ea"/>
          <a:cs typeface="+mn-cs"/>
        </a:defRPr>
      </a:lvl4pPr>
      <a:lvl5pPr marL="1371678" algn="l" defTabSz="685839" rtl="0" eaLnBrk="1" latinLnBrk="0" hangingPunct="1">
        <a:defRPr sz="1350" kern="1200">
          <a:solidFill>
            <a:schemeClr val="tx1"/>
          </a:solidFill>
          <a:latin typeface="+mn-lt"/>
          <a:ea typeface="+mn-ea"/>
          <a:cs typeface="+mn-cs"/>
        </a:defRPr>
      </a:lvl5pPr>
      <a:lvl6pPr marL="1714598" algn="l" defTabSz="685839" rtl="0" eaLnBrk="1" latinLnBrk="0" hangingPunct="1">
        <a:defRPr sz="1350" kern="1200">
          <a:solidFill>
            <a:schemeClr val="tx1"/>
          </a:solidFill>
          <a:latin typeface="+mn-lt"/>
          <a:ea typeface="+mn-ea"/>
          <a:cs typeface="+mn-cs"/>
        </a:defRPr>
      </a:lvl6pPr>
      <a:lvl7pPr marL="2057516" algn="l" defTabSz="685839" rtl="0" eaLnBrk="1" latinLnBrk="0" hangingPunct="1">
        <a:defRPr sz="1350" kern="1200">
          <a:solidFill>
            <a:schemeClr val="tx1"/>
          </a:solidFill>
          <a:latin typeface="+mn-lt"/>
          <a:ea typeface="+mn-ea"/>
          <a:cs typeface="+mn-cs"/>
        </a:defRPr>
      </a:lvl7pPr>
      <a:lvl8pPr marL="2400436" algn="l" defTabSz="685839" rtl="0" eaLnBrk="1" latinLnBrk="0" hangingPunct="1">
        <a:defRPr sz="1350" kern="1200">
          <a:solidFill>
            <a:schemeClr val="tx1"/>
          </a:solidFill>
          <a:latin typeface="+mn-lt"/>
          <a:ea typeface="+mn-ea"/>
          <a:cs typeface="+mn-cs"/>
        </a:defRPr>
      </a:lvl8pPr>
      <a:lvl9pPr marL="2743355" algn="l" defTabSz="6858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wisepay.co.uk/store/generic/parent_login.asp" TargetMode="External"/><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nhs.uk/live-well/is-my-child-too-ill-for-school/" TargetMode="External"/><Relationship Id="rId11" Type="http://schemas.openxmlformats.org/officeDocument/2006/relationships/image" Target="../media/image6.jpeg"/><Relationship Id="rId5" Type="http://schemas.openxmlformats.org/officeDocument/2006/relationships/hyperlink" Target="mailto:office@hillview.bournemouth.sch.uk" TargetMode="External"/><Relationship Id="rId10" Type="http://schemas.openxmlformats.org/officeDocument/2006/relationships/image" Target="../media/image5.jpeg"/><Relationship Id="rId4" Type="http://schemas.openxmlformats.org/officeDocument/2006/relationships/hyperlink" Target="http://www.hotmealsonwheels.com/"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hyperlink" Target="https://hillviewprimary.co.uk/wp-content/uploads/2024/02/Home-Learning-Task-2024.pdf" TargetMode="External"/><Relationship Id="rId13" Type="http://schemas.openxmlformats.org/officeDocument/2006/relationships/hyperlink" Target="https://hillviewprimary.co.uk/wp-content/uploads/2024/02/Parent-letter-My-Many-Coloured-Days.pdf" TargetMode="External"/><Relationship Id="rId18" Type="http://schemas.openxmlformats.org/officeDocument/2006/relationships/image" Target="../media/image8.png"/><Relationship Id="rId3" Type="http://schemas.openxmlformats.org/officeDocument/2006/relationships/hyperlink" Target="https://hillviewprimary.co.uk/wp-content/uploads/2024/03/Parent-Leaflet-Far-Far-Away.pdf" TargetMode="External"/><Relationship Id="rId21" Type="http://schemas.openxmlformats.org/officeDocument/2006/relationships/image" Target="../media/image11.jpeg"/><Relationship Id="rId7" Type="http://schemas.openxmlformats.org/officeDocument/2006/relationships/hyperlink" Target="https://hillviewprimary.co.uk/wp-content/uploads/2024/02/Parent-homelearning-Wonders-of-the-World-1.pdf" TargetMode="External"/><Relationship Id="rId12" Type="http://schemas.openxmlformats.org/officeDocument/2006/relationships/hyperlink" Target="https://hillviewprimary.co.uk/wp-content/uploads/2024/02/Homelearning-Spring-2024.pdf" TargetMode="External"/><Relationship Id="rId17" Type="http://schemas.openxmlformats.org/officeDocument/2006/relationships/image" Target="cid:image002.png@01DA3E48.61EEAC50" TargetMode="External"/><Relationship Id="rId25" Type="http://schemas.openxmlformats.org/officeDocument/2006/relationships/image" Target="../media/image15.png"/><Relationship Id="rId2" Type="http://schemas.openxmlformats.org/officeDocument/2006/relationships/hyperlink" Target="https://hillviewprimary.co.uk/wp-content/uploads/2024/03/Childs-Leaflet-Far-Far-Away.pdf" TargetMode="External"/><Relationship Id="rId16" Type="http://schemas.openxmlformats.org/officeDocument/2006/relationships/image" Target="../media/image7.png"/><Relationship Id="rId20"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hillviewprimary.co.uk/wp-content/uploads/2024/02/Childrens-homelearning-Wonders-of-the-World-1.pdf" TargetMode="External"/><Relationship Id="rId11" Type="http://schemas.openxmlformats.org/officeDocument/2006/relationships/hyperlink" Target="https://hillviewprimary.co.uk/wp-content/uploads/2024/02/Fun-at-the-Fair-parent-leaflet.pdf" TargetMode="External"/><Relationship Id="rId24" Type="http://schemas.openxmlformats.org/officeDocument/2006/relationships/image" Target="../media/image14.emf"/><Relationship Id="rId5" Type="http://schemas.openxmlformats.org/officeDocument/2006/relationships/hyperlink" Target="https://hillviewprimary.co.uk/wp-content/uploads/2024/02/Home-learning-Three-Bears-in-a-Fix-Parent-letter.pdf" TargetMode="External"/><Relationship Id="rId15" Type="http://schemas.openxmlformats.org/officeDocument/2006/relationships/hyperlink" Target="https://hillviewprimary.co.uk/wp-content/uploads/2024/02/How-Civilised-Parent-leaflet.pdf" TargetMode="External"/><Relationship Id="rId23" Type="http://schemas.openxmlformats.org/officeDocument/2006/relationships/image" Target="../media/image13.jpeg"/><Relationship Id="rId10" Type="http://schemas.openxmlformats.org/officeDocument/2006/relationships/hyperlink" Target="https://hillviewprimary.co.uk/wp-content/uploads/2024/02/Fun-at-the-Fair-child-leaflet.pdf" TargetMode="External"/><Relationship Id="rId19" Type="http://schemas.openxmlformats.org/officeDocument/2006/relationships/image" Target="../media/image9.png"/><Relationship Id="rId4" Type="http://schemas.openxmlformats.org/officeDocument/2006/relationships/hyperlink" Target="https://hillviewprimary.co.uk/wp-content/uploads/2024/02/Home-learning-Three-Bears-in-a-Fix.pdf" TargetMode="External"/><Relationship Id="rId9" Type="http://schemas.openxmlformats.org/officeDocument/2006/relationships/hyperlink" Target="https://hillviewprimary.co.uk/wp-content/uploads/2024/02/Parent-Leaflet-2024.pdf" TargetMode="External"/><Relationship Id="rId14" Type="http://schemas.openxmlformats.org/officeDocument/2006/relationships/hyperlink" Target="https://hillviewprimary.co.uk/wp-content/uploads/2024/02/Homelearning-2.pdf" TargetMode="External"/><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s://www.fid.bcpcouncil.gov.uk/Resources/Documents/Umbrella-Group-Meeting-Dates-from-June-2023-to-June-2024-without-speakers.pdf"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hyperlink" Target="mailto:ltsa@linwood.bournemouth.sch.uk" TargetMode="External"/><Relationship Id="rId17" Type="http://schemas.openxmlformats.org/officeDocument/2006/relationships/image" Target="../media/image11.jpeg"/><Relationship Id="rId2" Type="http://schemas.openxmlformats.org/officeDocument/2006/relationships/hyperlink" Target="https://www.parentkind.org.uk/your-pta-expert/parent-webinars?utm_source=parentkind.org.uk&amp;utm_medium=website-notification&amp;utm_campaign=parent-webinars-spring-2024&amp;utm_term=parents&amp;utm_content=static#heading465737" TargetMode="Externa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png"/><Relationship Id="rId15" Type="http://schemas.openxmlformats.org/officeDocument/2006/relationships/image" Target="../media/image9.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12.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hyperlink" Target="https://forms.office.com/e/sXNUCJYJ0k" TargetMode="Externa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hyperlink" Target="justgiving.com/campaign/hillviewprimaryyear1colourrunsponsors" TargetMode="External"/><Relationship Id="rId13" Type="http://schemas.openxmlformats.org/officeDocument/2006/relationships/hyperlink" Target="justgiving.com/campaign/hillviewprimaryyear6colourrunsponsors" TargetMode="External"/><Relationship Id="rId18" Type="http://schemas.openxmlformats.org/officeDocument/2006/relationships/image" Target="../media/image32.jpeg"/><Relationship Id="rId3" Type="http://schemas.openxmlformats.org/officeDocument/2006/relationships/hyperlink" Target="mailto:Hillview.ptfa@hotmail.co.uk" TargetMode="External"/><Relationship Id="rId21" Type="http://schemas.openxmlformats.org/officeDocument/2006/relationships/image" Target="../media/image35.png"/><Relationship Id="rId7" Type="http://schemas.openxmlformats.org/officeDocument/2006/relationships/hyperlink" Target="justgiving.com/campaign/hillviewprimaryyearreceptioncolourrunsponsors" TargetMode="External"/><Relationship Id="rId12" Type="http://schemas.openxmlformats.org/officeDocument/2006/relationships/hyperlink" Target="justgiving.com/campaign/hillviewprimaryyear5colourrunsponsors" TargetMode="External"/><Relationship Id="rId17" Type="http://schemas.openxmlformats.org/officeDocument/2006/relationships/image" Target="../media/image31.png"/><Relationship Id="rId25" Type="http://schemas.openxmlformats.org/officeDocument/2006/relationships/image" Target="../media/image38.jpeg"/><Relationship Id="rId2" Type="http://schemas.openxmlformats.org/officeDocument/2006/relationships/hyperlink" Target="https://hillviewprimary.co.uk/wp-content/uploads/2024/01/New-Uniform-Price-List-2024.pdf" TargetMode="External"/><Relationship Id="rId16" Type="http://schemas.openxmlformats.org/officeDocument/2006/relationships/image" Target="../media/image30.jpe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hillviewprimary.co.uk/wp-content/uploads/2024/03/PTFA-Colour-Run-Letter-update.pdf" TargetMode="External"/><Relationship Id="rId11" Type="http://schemas.openxmlformats.org/officeDocument/2006/relationships/hyperlink" Target="justgiving.com/campaign/hillviewprimaryyear4colourrunsponsors" TargetMode="External"/><Relationship Id="rId24" Type="http://schemas.openxmlformats.org/officeDocument/2006/relationships/image" Target="../media/image37.jpeg"/><Relationship Id="rId5" Type="http://schemas.openxmlformats.org/officeDocument/2006/relationships/hyperlink" Target="https://classlist.page.link/6d9FBeD11FcyAUrC7" TargetMode="External"/><Relationship Id="rId15" Type="http://schemas.openxmlformats.org/officeDocument/2006/relationships/image" Target="../media/image29.jpeg"/><Relationship Id="rId23" Type="http://schemas.openxmlformats.org/officeDocument/2006/relationships/image" Target="../media/image36.jpeg"/><Relationship Id="rId10" Type="http://schemas.openxmlformats.org/officeDocument/2006/relationships/hyperlink" Target="justgiving.com/campaign/hillviewprimaryyear3colourrunsponsors" TargetMode="External"/><Relationship Id="rId19" Type="http://schemas.openxmlformats.org/officeDocument/2006/relationships/image" Target="../media/image33.jpeg"/><Relationship Id="rId4" Type="http://schemas.openxmlformats.org/officeDocument/2006/relationships/hyperlink" Target="https://www.facebook.com/hillview.primaryptfa/" TargetMode="External"/><Relationship Id="rId9" Type="http://schemas.openxmlformats.org/officeDocument/2006/relationships/hyperlink" Target="justgiving.com/campaign/hillviewprimaryyear2colourrunsponsors" TargetMode="External"/><Relationship Id="rId14" Type="http://schemas.openxmlformats.org/officeDocument/2006/relationships/image" Target="../media/image28.png"/><Relationship Id="rId22"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cid:image002.png@01DA3E48.61EEAC50" TargetMode="External"/><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40.jpeg"/><Relationship Id="rId7" Type="http://schemas.openxmlformats.org/officeDocument/2006/relationships/image" Target="../media/image7.png"/><Relationship Id="rId12" Type="http://schemas.openxmlformats.org/officeDocument/2006/relationships/hyperlink" Target="mailto:chairofgovernors@hillview.bournemouth.sch.uk" TargetMode="External"/><Relationship Id="rId17" Type="http://schemas.openxmlformats.org/officeDocument/2006/relationships/image" Target="../media/image50.png"/><Relationship Id="rId2" Type="http://schemas.openxmlformats.org/officeDocument/2006/relationships/image" Target="../media/image39.jpe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hyperlink" Target="https://www.nga.org.uk/Governance-Recruitment/Be-a-school-governor-or-trustee.aspx" TargetMode="External"/><Relationship Id="rId5" Type="http://schemas.openxmlformats.org/officeDocument/2006/relationships/image" Target="../media/image42.png"/><Relationship Id="rId15" Type="http://schemas.openxmlformats.org/officeDocument/2006/relationships/image" Target="../media/image48.jpe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116387" y="1"/>
            <a:ext cx="2741613" cy="9906001"/>
          </a:xfrm>
          <a:prstGeom prst="rect">
            <a:avLst/>
          </a:prstGeom>
          <a:solidFill>
            <a:srgbClr val="265A2F">
              <a:alpha val="2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pic>
        <p:nvPicPr>
          <p:cNvPr id="1027" name="Picture 3" descr="HVP Logo high re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59" y="119332"/>
            <a:ext cx="1395412"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 Box 4"/>
          <p:cNvSpPr txBox="1">
            <a:spLocks noChangeArrowheads="1"/>
          </p:cNvSpPr>
          <p:nvPr/>
        </p:nvSpPr>
        <p:spPr bwMode="auto">
          <a:xfrm>
            <a:off x="1563687" y="-5928"/>
            <a:ext cx="5294313" cy="711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52" eaLnBrk="0" fontAlgn="base" hangingPunct="0">
              <a:spcBef>
                <a:spcPct val="0"/>
              </a:spcBef>
              <a:spcAft>
                <a:spcPct val="0"/>
              </a:spcAft>
            </a:pPr>
            <a:r>
              <a:rPr lang="en-GB" altLang="en-US" sz="4000" dirty="0">
                <a:solidFill>
                  <a:srgbClr val="000000"/>
                </a:solidFill>
                <a:latin typeface="Calibri" panose="020F0502020204030204" pitchFamily="34" charset="0"/>
              </a:rPr>
              <a:t>Hill View Primary School</a:t>
            </a:r>
            <a:endParaRPr lang="en-US" altLang="en-US" dirty="0">
              <a:latin typeface="Arial" panose="020B0604020202020204" pitchFamily="34" charset="0"/>
            </a:endParaRPr>
          </a:p>
        </p:txBody>
      </p:sp>
      <p:sp>
        <p:nvSpPr>
          <p:cNvPr id="6" name="WordArt 5"/>
          <p:cNvSpPr>
            <a:spLocks noChangeArrowheads="1" noChangeShapeType="1" noTextEdit="1"/>
          </p:cNvSpPr>
          <p:nvPr/>
        </p:nvSpPr>
        <p:spPr bwMode="auto">
          <a:xfrm>
            <a:off x="2603553" y="663293"/>
            <a:ext cx="3013075" cy="327025"/>
          </a:xfrm>
          <a:prstGeom prst="rect">
            <a:avLst/>
          </a:prstGeom>
        </p:spPr>
        <p:txBody>
          <a:bodyPr wrap="none" fromWordArt="1">
            <a:prstTxWarp prst="textWave1">
              <a:avLst>
                <a:gd name="adj1" fmla="val 13005"/>
                <a:gd name="adj2" fmla="val 0"/>
              </a:avLst>
            </a:prstTxWarp>
          </a:bodyPr>
          <a:lstStyle/>
          <a:p>
            <a:pPr algn="ctr" rtl="0">
              <a:buNone/>
            </a:pPr>
            <a:r>
              <a:rPr lang="en-GB" sz="3601" kern="10" dirty="0">
                <a:ln w="9525" algn="ctr">
                  <a:solidFill>
                    <a:srgbClr val="000000"/>
                  </a:solidFill>
                  <a:round/>
                  <a:headEnd/>
                  <a:tailEnd/>
                </a:ln>
                <a:solidFill>
                  <a:srgbClr val="008000"/>
                </a:solidFill>
                <a:effectLst>
                  <a:outerShdw dist="53882" dir="2700000" algn="ctr" rotWithShape="0">
                    <a:srgbClr val="C0C0C0">
                      <a:alpha val="80000"/>
                    </a:srgbClr>
                  </a:outerShdw>
                </a:effectLst>
                <a:latin typeface="Comic Sans MS" panose="030F0702030302020204" pitchFamily="66" charset="0"/>
              </a:rPr>
              <a:t>Reach For The Stars</a:t>
            </a:r>
          </a:p>
        </p:txBody>
      </p:sp>
      <p:sp>
        <p:nvSpPr>
          <p:cNvPr id="16" name="TextBox 15"/>
          <p:cNvSpPr txBox="1"/>
          <p:nvPr/>
        </p:nvSpPr>
        <p:spPr>
          <a:xfrm>
            <a:off x="4103794" y="1088124"/>
            <a:ext cx="2863676" cy="9094926"/>
          </a:xfrm>
          <a:prstGeom prst="rect">
            <a:avLst/>
          </a:prstGeom>
          <a:noFill/>
        </p:spPr>
        <p:txBody>
          <a:bodyPr wrap="square" lIns="91440" tIns="45720" rIns="91440" bIns="45720" rtlCol="0" anchor="t">
            <a:spAutoFit/>
          </a:bodyPr>
          <a:lstStyle/>
          <a:p>
            <a:pPr algn="ctr"/>
            <a:r>
              <a:rPr lang="en-GB" sz="1400" b="1" dirty="0"/>
              <a:t>Newsletter No. 26  w/c 25/03/24</a:t>
            </a:r>
            <a:endParaRPr lang="en-GB" sz="499" dirty="0"/>
          </a:p>
          <a:p>
            <a:pPr algn="ctr"/>
            <a:r>
              <a:rPr lang="en-GB" sz="1101" dirty="0"/>
              <a:t>————————</a:t>
            </a:r>
            <a:endParaRPr lang="en-GB" sz="500" b="1" u="sng" dirty="0">
              <a:solidFill>
                <a:srgbClr val="4A732F"/>
              </a:solidFill>
            </a:endParaRPr>
          </a:p>
          <a:p>
            <a:pPr algn="ctr"/>
            <a:endParaRPr lang="en-GB" sz="500" b="1" dirty="0">
              <a:solidFill>
                <a:srgbClr val="7030A0"/>
              </a:solidFill>
            </a:endParaRPr>
          </a:p>
          <a:p>
            <a:pPr algn="ctr"/>
            <a:r>
              <a:rPr lang="en-GB" sz="1200" b="1" dirty="0">
                <a:solidFill>
                  <a:srgbClr val="7030A0"/>
                </a:solidFill>
              </a:rPr>
              <a:t>Friday 29</a:t>
            </a:r>
            <a:r>
              <a:rPr lang="en-GB" sz="1200" b="1" baseline="30000" dirty="0">
                <a:solidFill>
                  <a:srgbClr val="7030A0"/>
                </a:solidFill>
              </a:rPr>
              <a:t>th</a:t>
            </a:r>
            <a:r>
              <a:rPr lang="en-GB" sz="1200" b="1" dirty="0">
                <a:solidFill>
                  <a:srgbClr val="7030A0"/>
                </a:solidFill>
              </a:rPr>
              <a:t> March – Friday 12</a:t>
            </a:r>
            <a:r>
              <a:rPr lang="en-GB" sz="1200" b="1" baseline="30000" dirty="0">
                <a:solidFill>
                  <a:srgbClr val="7030A0"/>
                </a:solidFill>
              </a:rPr>
              <a:t>th</a:t>
            </a:r>
            <a:r>
              <a:rPr lang="en-GB" sz="1200" b="1" dirty="0">
                <a:solidFill>
                  <a:srgbClr val="7030A0"/>
                </a:solidFill>
              </a:rPr>
              <a:t> April </a:t>
            </a:r>
          </a:p>
          <a:p>
            <a:pPr algn="ctr"/>
            <a:r>
              <a:rPr lang="en-GB" sz="1200" b="1" dirty="0">
                <a:solidFill>
                  <a:srgbClr val="7030A0"/>
                </a:solidFill>
              </a:rPr>
              <a:t>Easter Holidays – SCHOOL CLOSED</a:t>
            </a:r>
          </a:p>
          <a:p>
            <a:pPr algn="ctr"/>
            <a:endParaRPr lang="en-GB" sz="500" dirty="0">
              <a:solidFill>
                <a:srgbClr val="7030A0"/>
              </a:solidFill>
            </a:endParaRPr>
          </a:p>
          <a:p>
            <a:pPr algn="ctr"/>
            <a:r>
              <a:rPr lang="en-GB" sz="1400" b="1" u="sng" dirty="0">
                <a:solidFill>
                  <a:srgbClr val="4A732F"/>
                </a:solidFill>
              </a:rPr>
              <a:t>Coming Up w/c 15</a:t>
            </a:r>
            <a:r>
              <a:rPr lang="en-GB" sz="1400" b="1" u="sng" baseline="30000" dirty="0">
                <a:solidFill>
                  <a:srgbClr val="4A732F"/>
                </a:solidFill>
              </a:rPr>
              <a:t>th</a:t>
            </a:r>
            <a:r>
              <a:rPr lang="en-GB" sz="1400" b="1" u="sng" dirty="0">
                <a:solidFill>
                  <a:srgbClr val="4A732F"/>
                </a:solidFill>
              </a:rPr>
              <a:t> April</a:t>
            </a:r>
            <a:endParaRPr lang="en-GB" sz="1400" b="1" u="sng" dirty="0">
              <a:solidFill>
                <a:srgbClr val="4A732F"/>
              </a:solidFill>
              <a:cs typeface="Calibri"/>
            </a:endParaRPr>
          </a:p>
          <a:p>
            <a:endParaRPr lang="en-GB" sz="500" b="1" dirty="0"/>
          </a:p>
          <a:p>
            <a:r>
              <a:rPr lang="en-GB" sz="1200" b="1" dirty="0"/>
              <a:t>Monday 15</a:t>
            </a:r>
            <a:r>
              <a:rPr lang="en-GB" sz="1200" b="1" baseline="30000" dirty="0"/>
              <a:t>th</a:t>
            </a:r>
            <a:r>
              <a:rPr lang="en-GB" sz="1200" b="1" dirty="0"/>
              <a:t> – </a:t>
            </a:r>
            <a:r>
              <a:rPr lang="en-GB" sz="1100" dirty="0">
                <a:solidFill>
                  <a:srgbClr val="FF0000"/>
                </a:solidFill>
              </a:rPr>
              <a:t>Whole school </a:t>
            </a:r>
            <a:r>
              <a:rPr lang="en-GB" sz="1100" dirty="0"/>
              <a:t>return 08:35</a:t>
            </a:r>
            <a:endParaRPr lang="en-GB" sz="1000" dirty="0"/>
          </a:p>
          <a:p>
            <a:r>
              <a:rPr lang="en-GB" sz="1200" b="1" dirty="0"/>
              <a:t>Friday 19</a:t>
            </a:r>
            <a:r>
              <a:rPr lang="en-GB" sz="1200" b="1" baseline="30000" dirty="0"/>
              <a:t>th</a:t>
            </a:r>
            <a:r>
              <a:rPr lang="en-GB" sz="1200" b="1" dirty="0"/>
              <a:t> – </a:t>
            </a:r>
            <a:r>
              <a:rPr lang="en-GB" sz="1200" dirty="0">
                <a:solidFill>
                  <a:srgbClr val="FF0000"/>
                </a:solidFill>
              </a:rPr>
              <a:t>Year 2: </a:t>
            </a:r>
            <a:r>
              <a:rPr lang="en-GB" sz="1100" dirty="0" err="1"/>
              <a:t>Marwell</a:t>
            </a:r>
            <a:r>
              <a:rPr lang="en-GB" sz="1100" dirty="0"/>
              <a:t> Zoo Trip (wear School PE kit with school jumpers)</a:t>
            </a:r>
          </a:p>
          <a:p>
            <a:pPr algn="ctr"/>
            <a:r>
              <a:rPr lang="en-GB" sz="900" dirty="0"/>
              <a:t>————————</a:t>
            </a:r>
            <a:endParaRPr lang="en-GB" sz="900" b="1" u="sng" dirty="0"/>
          </a:p>
          <a:p>
            <a:pPr algn="ctr"/>
            <a:endParaRPr lang="en-GB" sz="200" b="1" u="sng" dirty="0">
              <a:solidFill>
                <a:srgbClr val="4A732F"/>
              </a:solidFill>
            </a:endParaRPr>
          </a:p>
          <a:p>
            <a:pPr algn="ctr"/>
            <a:r>
              <a:rPr lang="en-GB" sz="1400" b="1" u="sng" dirty="0">
                <a:solidFill>
                  <a:srgbClr val="4A732F"/>
                </a:solidFill>
              </a:rPr>
              <a:t>Reminders</a:t>
            </a:r>
          </a:p>
          <a:p>
            <a:endParaRPr lang="en-GB" sz="500" dirty="0"/>
          </a:p>
          <a:p>
            <a:r>
              <a:rPr lang="en-GB" sz="1100" dirty="0">
                <a:solidFill>
                  <a:srgbClr val="FF0000"/>
                </a:solidFill>
              </a:rPr>
              <a:t>Year R</a:t>
            </a:r>
            <a:r>
              <a:rPr lang="en-GB" sz="1100" dirty="0"/>
              <a:t> Farmer Palmers Trip payment deadline: Friday 26</a:t>
            </a:r>
            <a:r>
              <a:rPr lang="en-GB" sz="1100" baseline="30000" dirty="0"/>
              <a:t>th</a:t>
            </a:r>
            <a:r>
              <a:rPr lang="en-GB" sz="1100" dirty="0"/>
              <a:t> April £17.00 via </a:t>
            </a:r>
            <a:r>
              <a:rPr lang="en-GB" sz="1100" dirty="0">
                <a:hlinkClick r:id="rId3"/>
              </a:rPr>
              <a:t>WisePay</a:t>
            </a:r>
            <a:endParaRPr lang="en-GB" sz="1100" dirty="0">
              <a:solidFill>
                <a:srgbClr val="FF0000"/>
              </a:solidFill>
            </a:endParaRPr>
          </a:p>
          <a:p>
            <a:r>
              <a:rPr lang="en-GB" sz="1100" dirty="0">
                <a:solidFill>
                  <a:srgbClr val="FF0000"/>
                </a:solidFill>
              </a:rPr>
              <a:t>Y4 </a:t>
            </a:r>
            <a:r>
              <a:rPr lang="en-GB" sz="1100" dirty="0"/>
              <a:t>Residential (Hooke Court) next instalment due: Tuesday 30</a:t>
            </a:r>
            <a:r>
              <a:rPr lang="en-GB" sz="1100" baseline="30000" dirty="0"/>
              <a:t>th</a:t>
            </a:r>
            <a:r>
              <a:rPr lang="en-GB" sz="1100" dirty="0"/>
              <a:t> April £30 via </a:t>
            </a:r>
            <a:r>
              <a:rPr lang="en-GB" sz="1100" dirty="0">
                <a:hlinkClick r:id="rId3"/>
              </a:rPr>
              <a:t>WisePay</a:t>
            </a:r>
            <a:endParaRPr lang="en-GB" sz="1100" dirty="0"/>
          </a:p>
          <a:p>
            <a:r>
              <a:rPr lang="en-GB" sz="1100" dirty="0">
                <a:solidFill>
                  <a:srgbClr val="FF0000"/>
                </a:solidFill>
              </a:rPr>
              <a:t>Y5</a:t>
            </a:r>
            <a:r>
              <a:rPr lang="en-GB" sz="1100" dirty="0"/>
              <a:t> Winchester Science Centre Trip payment deadline: Friday 3</a:t>
            </a:r>
            <a:r>
              <a:rPr lang="en-GB" sz="1100" baseline="30000" dirty="0"/>
              <a:t>rd</a:t>
            </a:r>
            <a:r>
              <a:rPr lang="en-GB" sz="1100" dirty="0"/>
              <a:t> May £21.50 via </a:t>
            </a:r>
            <a:r>
              <a:rPr lang="en-GB" sz="1100" dirty="0">
                <a:hlinkClick r:id="rId3"/>
              </a:rPr>
              <a:t>WisePay</a:t>
            </a:r>
            <a:endParaRPr lang="en-GB" sz="1100" dirty="0"/>
          </a:p>
          <a:p>
            <a:r>
              <a:rPr lang="en-GB" sz="1100" dirty="0">
                <a:solidFill>
                  <a:srgbClr val="FF0000"/>
                </a:solidFill>
              </a:rPr>
              <a:t>Y6</a:t>
            </a:r>
            <a:r>
              <a:rPr lang="en-GB" sz="1100" dirty="0"/>
              <a:t> Royal Signals Museum Trip payment deadline: Friday 3</a:t>
            </a:r>
            <a:r>
              <a:rPr lang="en-GB" sz="1100" baseline="30000" dirty="0"/>
              <a:t>rd</a:t>
            </a:r>
            <a:r>
              <a:rPr lang="en-GB" sz="1100" dirty="0"/>
              <a:t> May £15.00 via </a:t>
            </a:r>
            <a:r>
              <a:rPr lang="en-GB" sz="1100" dirty="0">
                <a:hlinkClick r:id="rId3"/>
              </a:rPr>
              <a:t>WisePay</a:t>
            </a:r>
            <a:endParaRPr lang="en-GB" sz="1100" dirty="0"/>
          </a:p>
          <a:p>
            <a:r>
              <a:rPr lang="en-GB" sz="1100" dirty="0">
                <a:solidFill>
                  <a:srgbClr val="FF0000"/>
                </a:solidFill>
              </a:rPr>
              <a:t>Y6 </a:t>
            </a:r>
            <a:r>
              <a:rPr lang="en-GB" sz="1100" dirty="0"/>
              <a:t>Residential (Fort Purbrook) next instalment due: Friday 5</a:t>
            </a:r>
            <a:r>
              <a:rPr lang="en-GB" sz="1100" baseline="30000" dirty="0"/>
              <a:t>th</a:t>
            </a:r>
            <a:r>
              <a:rPr lang="en-GB" sz="1100" dirty="0"/>
              <a:t> April £25.50 via </a:t>
            </a:r>
            <a:r>
              <a:rPr lang="en-GB" sz="1100" dirty="0">
                <a:hlinkClick r:id="rId3"/>
              </a:rPr>
              <a:t>WisePay</a:t>
            </a:r>
            <a:endParaRPr lang="en-GB" sz="1100" dirty="0"/>
          </a:p>
          <a:p>
            <a:pPr algn="ctr"/>
            <a:endParaRPr lang="en-GB" sz="200" b="1" dirty="0"/>
          </a:p>
          <a:p>
            <a:pPr algn="ctr"/>
            <a:r>
              <a:rPr lang="en-GB" sz="900" b="1" dirty="0"/>
              <a:t>————————</a:t>
            </a:r>
            <a:endParaRPr lang="en-GB" sz="100" b="1" u="sng" dirty="0"/>
          </a:p>
          <a:p>
            <a:endParaRPr lang="en-GB" sz="200" dirty="0"/>
          </a:p>
          <a:p>
            <a:pPr algn="ctr"/>
            <a:r>
              <a:rPr lang="en-GB" sz="1400" b="1" u="sng" dirty="0">
                <a:solidFill>
                  <a:srgbClr val="4A732F"/>
                </a:solidFill>
              </a:rPr>
              <a:t>Hot School Meals (Forerunner)</a:t>
            </a:r>
          </a:p>
          <a:p>
            <a:endParaRPr lang="en-GB" sz="500" dirty="0"/>
          </a:p>
          <a:p>
            <a:r>
              <a:rPr lang="en-GB" sz="1000" dirty="0"/>
              <a:t>Hot school meals must be ordered by </a:t>
            </a:r>
            <a:r>
              <a:rPr lang="en-GB" sz="1000" u="sng" dirty="0"/>
              <a:t>midnight on Mondays f</a:t>
            </a:r>
            <a:r>
              <a:rPr lang="en-GB" sz="1000" dirty="0"/>
              <a:t>or the following week. </a:t>
            </a:r>
          </a:p>
          <a:p>
            <a:r>
              <a:rPr lang="en-GB" sz="1000" b="1" dirty="0">
                <a:solidFill>
                  <a:srgbClr val="FF0000"/>
                </a:solidFill>
              </a:rPr>
              <a:t>The deadline for ordering meals  for w/c 15</a:t>
            </a:r>
            <a:r>
              <a:rPr lang="en-GB" sz="1000" b="1" baseline="30000" dirty="0">
                <a:solidFill>
                  <a:srgbClr val="FF0000"/>
                </a:solidFill>
              </a:rPr>
              <a:t>th</a:t>
            </a:r>
            <a:r>
              <a:rPr lang="en-GB" sz="1000" b="1" dirty="0">
                <a:solidFill>
                  <a:srgbClr val="FF0000"/>
                </a:solidFill>
              </a:rPr>
              <a:t> April will be midnight on Monday 8</a:t>
            </a:r>
            <a:r>
              <a:rPr lang="en-GB" sz="1000" b="1" baseline="30000" dirty="0">
                <a:solidFill>
                  <a:srgbClr val="FF0000"/>
                </a:solidFill>
              </a:rPr>
              <a:t>th</a:t>
            </a:r>
            <a:r>
              <a:rPr lang="en-GB" sz="1000" b="1" dirty="0">
                <a:solidFill>
                  <a:srgbClr val="FF0000"/>
                </a:solidFill>
              </a:rPr>
              <a:t> April.</a:t>
            </a:r>
          </a:p>
          <a:p>
            <a:pPr algn="ctr"/>
            <a:r>
              <a:rPr lang="en-GB" sz="1000" u="sng" dirty="0">
                <a:hlinkClick r:id="rId4"/>
              </a:rPr>
              <a:t>www.hotmealsonwheels.com</a:t>
            </a:r>
            <a:r>
              <a:rPr lang="en-GB" sz="1000" dirty="0"/>
              <a:t> </a:t>
            </a:r>
          </a:p>
          <a:p>
            <a:endParaRPr lang="en-GB" sz="500" dirty="0"/>
          </a:p>
          <a:p>
            <a:pPr algn="ctr"/>
            <a:r>
              <a:rPr lang="en-GB" sz="1000" b="1" dirty="0"/>
              <a:t>————————</a:t>
            </a:r>
            <a:endParaRPr lang="en-GB" sz="1000" b="1" u="sng" dirty="0">
              <a:solidFill>
                <a:srgbClr val="4A732F"/>
              </a:solidFill>
            </a:endParaRPr>
          </a:p>
          <a:p>
            <a:pPr algn="ctr"/>
            <a:r>
              <a:rPr lang="en-GB" sz="1400" b="1" u="sng" dirty="0">
                <a:solidFill>
                  <a:srgbClr val="4A732F"/>
                </a:solidFill>
              </a:rPr>
              <a:t>Pupil Absence</a:t>
            </a:r>
          </a:p>
          <a:p>
            <a:pPr algn="ctr"/>
            <a:endParaRPr lang="en-GB" sz="500" dirty="0"/>
          </a:p>
          <a:p>
            <a:endParaRPr lang="en-GB" sz="1000" dirty="0"/>
          </a:p>
          <a:p>
            <a:endParaRPr lang="en-GB" sz="1000" dirty="0"/>
          </a:p>
          <a:p>
            <a:endParaRPr lang="en-GB" sz="1000" dirty="0"/>
          </a:p>
          <a:p>
            <a:endParaRPr lang="en-GB" sz="1000" dirty="0"/>
          </a:p>
          <a:p>
            <a:r>
              <a:rPr lang="en-GB" sz="1000" dirty="0"/>
              <a:t>If your child is going to be absent from school, please contact the school office: </a:t>
            </a:r>
            <a:endParaRPr lang="en-GB" sz="1000" b="1" dirty="0"/>
          </a:p>
          <a:p>
            <a:r>
              <a:rPr lang="en-GB" sz="1000" b="1" dirty="0"/>
              <a:t>Tel:</a:t>
            </a:r>
            <a:r>
              <a:rPr lang="en-GB" sz="1000" dirty="0"/>
              <a:t> 01202 514109 </a:t>
            </a:r>
          </a:p>
          <a:p>
            <a:r>
              <a:rPr lang="en-GB" sz="1000" b="1" dirty="0"/>
              <a:t>E-mail: </a:t>
            </a:r>
            <a:r>
              <a:rPr lang="en-GB" sz="1000" dirty="0">
                <a:hlinkClick r:id="rId5"/>
              </a:rPr>
              <a:t>office@hillview.bournemouth.sch.uk</a:t>
            </a:r>
            <a:r>
              <a:rPr lang="en-GB" sz="1000" dirty="0"/>
              <a:t> </a:t>
            </a:r>
          </a:p>
          <a:p>
            <a:endParaRPr lang="en-GB" sz="500" dirty="0"/>
          </a:p>
          <a:p>
            <a:r>
              <a:rPr lang="en-GB" sz="1000" dirty="0"/>
              <a:t>If leaving a message or sending an e-mail, please give the following information:-</a:t>
            </a:r>
            <a:endParaRPr lang="en-GB" sz="1000" dirty="0">
              <a:cs typeface="Calibri"/>
            </a:endParaRPr>
          </a:p>
          <a:p>
            <a:r>
              <a:rPr lang="en-GB" sz="1000" dirty="0"/>
              <a:t>Child’s name, Class/Year Group</a:t>
            </a:r>
          </a:p>
          <a:p>
            <a:endParaRPr lang="en-GB" sz="500" dirty="0"/>
          </a:p>
          <a:p>
            <a:r>
              <a:rPr lang="en-GB" sz="1000" b="1" dirty="0"/>
              <a:t>Reason for Absence</a:t>
            </a:r>
            <a:r>
              <a:rPr lang="en-GB" sz="1000" dirty="0"/>
              <a:t>— We are required to record specific details rather than just “unwell”.</a:t>
            </a:r>
            <a:r>
              <a:rPr lang="en-GB" sz="1000" dirty="0">
                <a:solidFill>
                  <a:srgbClr val="FF0000"/>
                </a:solidFill>
              </a:rPr>
              <a:t> </a:t>
            </a:r>
            <a:r>
              <a:rPr lang="en-GB" sz="1000" u="sng" dirty="0">
                <a:solidFill>
                  <a:srgbClr val="FF0000"/>
                </a:solidFill>
              </a:rPr>
              <a:t>Please let us know your child’s </a:t>
            </a:r>
            <a:r>
              <a:rPr lang="en-GB" sz="1000" b="1" u="sng" dirty="0">
                <a:solidFill>
                  <a:srgbClr val="FF0000"/>
                </a:solidFill>
              </a:rPr>
              <a:t>specific</a:t>
            </a:r>
            <a:r>
              <a:rPr lang="en-GB" sz="1000" u="sng" dirty="0">
                <a:solidFill>
                  <a:srgbClr val="FF0000"/>
                </a:solidFill>
              </a:rPr>
              <a:t> </a:t>
            </a:r>
            <a:r>
              <a:rPr lang="en-GB" sz="1000" b="1" u="sng" dirty="0">
                <a:solidFill>
                  <a:srgbClr val="FF0000"/>
                </a:solidFill>
              </a:rPr>
              <a:t>symptoms</a:t>
            </a:r>
            <a:r>
              <a:rPr lang="en-GB" sz="1000" u="sng" dirty="0">
                <a:solidFill>
                  <a:srgbClr val="FF0000"/>
                </a:solidFill>
              </a:rPr>
              <a:t> </a:t>
            </a:r>
            <a:r>
              <a:rPr lang="en-GB" sz="1000" dirty="0">
                <a:solidFill>
                  <a:srgbClr val="FF0000"/>
                </a:solidFill>
              </a:rPr>
              <a:t> </a:t>
            </a:r>
            <a:r>
              <a:rPr lang="en-GB" sz="1000" dirty="0"/>
              <a:t>e.g.</a:t>
            </a:r>
            <a:r>
              <a:rPr lang="en-GB" sz="1000" u="sng" dirty="0"/>
              <a:t> </a:t>
            </a:r>
            <a:r>
              <a:rPr lang="en-GB" sz="1000" dirty="0"/>
              <a:t>temperature, cold/flu symptoms, vomiting etc. Providing these details will prevent us calling you.</a:t>
            </a:r>
          </a:p>
          <a:p>
            <a:endParaRPr lang="en-GB" sz="500" dirty="0">
              <a:cs typeface="Calibri"/>
            </a:endParaRPr>
          </a:p>
          <a:p>
            <a:r>
              <a:rPr lang="en-GB" sz="1000" dirty="0">
                <a:cs typeface="Calibri"/>
              </a:rPr>
              <a:t>Please refer to the </a:t>
            </a:r>
            <a:r>
              <a:rPr lang="en-GB" sz="1000" dirty="0">
                <a:cs typeface="Calibri"/>
                <a:hlinkClick r:id="rId6"/>
              </a:rPr>
              <a:t>NHS website </a:t>
            </a:r>
            <a:r>
              <a:rPr lang="en-GB" sz="1000" dirty="0">
                <a:cs typeface="Calibri"/>
              </a:rPr>
              <a:t>for advice regarding whether to keep your child away from school if they are unwell.</a:t>
            </a:r>
          </a:p>
        </p:txBody>
      </p:sp>
      <p:sp>
        <p:nvSpPr>
          <p:cNvPr id="3" name="TextBox 2">
            <a:extLst>
              <a:ext uri="{FF2B5EF4-FFF2-40B4-BE49-F238E27FC236}">
                <a16:creationId xmlns:a16="http://schemas.microsoft.com/office/drawing/2014/main" id="{922FD74B-6D61-9C4D-BC9E-E4F497AD0F33}"/>
              </a:ext>
            </a:extLst>
          </p:cNvPr>
          <p:cNvSpPr txBox="1"/>
          <p:nvPr/>
        </p:nvSpPr>
        <p:spPr>
          <a:xfrm>
            <a:off x="-25012" y="1589655"/>
            <a:ext cx="4116388" cy="6190156"/>
          </a:xfrm>
          <a:prstGeom prst="rect">
            <a:avLst/>
          </a:prstGeom>
          <a:noFill/>
        </p:spPr>
        <p:txBody>
          <a:bodyPr wrap="square" rtlCol="0">
            <a:spAutoFit/>
          </a:bodyPr>
          <a:lstStyle/>
          <a:p>
            <a:r>
              <a:rPr lang="en-GB" sz="1100" dirty="0">
                <a:effectLst/>
                <a:latin typeface="Calibri" panose="020F0502020204030204" pitchFamily="34" charset="0"/>
                <a:ea typeface="Aptos" panose="020B0004020202020204" pitchFamily="34" charset="0"/>
              </a:rPr>
              <a:t>Dear Parents/carers,</a:t>
            </a:r>
          </a:p>
          <a:p>
            <a:r>
              <a:rPr lang="en-GB" sz="1100" dirty="0">
                <a:effectLst/>
                <a:latin typeface="Calibri" panose="020F0502020204030204" pitchFamily="34" charset="0"/>
                <a:ea typeface="Aptos" panose="020B0004020202020204" pitchFamily="34" charset="0"/>
              </a:rPr>
              <a:t> </a:t>
            </a:r>
          </a:p>
          <a:p>
            <a:r>
              <a:rPr lang="en-GB" sz="1100" dirty="0">
                <a:effectLst/>
                <a:latin typeface="Calibri" panose="020F0502020204030204" pitchFamily="34" charset="0"/>
                <a:ea typeface="Aptos" panose="020B0004020202020204" pitchFamily="34" charset="0"/>
              </a:rPr>
              <a:t>I can’t believe we have come to the end of another term. What a fantastic one it has been!  There have been many visits and visitors, including a Kew Gardens trip for Year 3, Paulton’s Park for Year 4 and the Living Eggs arrival last week.  The children have all had opportunities to hold the chicks and learn more about them.</a:t>
            </a:r>
          </a:p>
          <a:p>
            <a:r>
              <a:rPr lang="en-GB" sz="1100" dirty="0">
                <a:effectLst/>
                <a:latin typeface="Calibri" panose="020F0502020204030204" pitchFamily="34" charset="0"/>
                <a:ea typeface="Aptos" panose="020B0004020202020204" pitchFamily="34" charset="0"/>
              </a:rPr>
              <a:t> </a:t>
            </a:r>
          </a:p>
          <a:p>
            <a:r>
              <a:rPr lang="en-GB" sz="1100" dirty="0">
                <a:effectLst/>
                <a:latin typeface="Calibri" panose="020F0502020204030204" pitchFamily="34" charset="0"/>
                <a:ea typeface="Aptos" panose="020B0004020202020204" pitchFamily="34" charset="0"/>
              </a:rPr>
              <a:t>The PTFA have as always worked hard to raise funds for the school, and their hamper raffle has been a huge success – thank you for your continued support with this, it is greatly appreciated.  </a:t>
            </a:r>
          </a:p>
          <a:p>
            <a:endParaRPr lang="en-GB" sz="1100" dirty="0">
              <a:latin typeface="Calibri" panose="020F0502020204030204" pitchFamily="34" charset="0"/>
              <a:ea typeface="Aptos" panose="020B0004020202020204" pitchFamily="34" charset="0"/>
            </a:endParaRPr>
          </a:p>
          <a:p>
            <a:endParaRPr lang="en-GB" sz="1100" dirty="0">
              <a:effectLst/>
              <a:latin typeface="Calibri" panose="020F0502020204030204" pitchFamily="34" charset="0"/>
              <a:ea typeface="Aptos" panose="020B0004020202020204" pitchFamily="34" charset="0"/>
            </a:endParaRPr>
          </a:p>
          <a:p>
            <a:endParaRPr lang="en-GB" sz="1100" dirty="0">
              <a:latin typeface="Calibri" panose="020F0502020204030204" pitchFamily="34" charset="0"/>
              <a:ea typeface="Aptos" panose="020B0004020202020204" pitchFamily="34" charset="0"/>
            </a:endParaRPr>
          </a:p>
          <a:p>
            <a:endParaRPr lang="en-GB" sz="1100" dirty="0">
              <a:effectLst/>
              <a:latin typeface="Calibri" panose="020F0502020204030204" pitchFamily="34" charset="0"/>
              <a:ea typeface="Aptos" panose="020B0004020202020204" pitchFamily="34" charset="0"/>
            </a:endParaRPr>
          </a:p>
          <a:p>
            <a:endParaRPr lang="en-GB" sz="1100" dirty="0">
              <a:latin typeface="Calibri" panose="020F0502020204030204" pitchFamily="34" charset="0"/>
              <a:ea typeface="Aptos" panose="020B0004020202020204" pitchFamily="34" charset="0"/>
            </a:endParaRPr>
          </a:p>
          <a:p>
            <a:endParaRPr lang="en-GB" sz="1100" dirty="0">
              <a:effectLst/>
              <a:latin typeface="Calibri" panose="020F0502020204030204" pitchFamily="34" charset="0"/>
              <a:ea typeface="Aptos" panose="020B0004020202020204" pitchFamily="34" charset="0"/>
            </a:endParaRPr>
          </a:p>
          <a:p>
            <a:endParaRPr lang="en-GB" sz="1100" dirty="0">
              <a:latin typeface="Calibri" panose="020F0502020204030204" pitchFamily="34" charset="0"/>
              <a:ea typeface="Aptos" panose="020B0004020202020204" pitchFamily="34" charset="0"/>
            </a:endParaRPr>
          </a:p>
          <a:p>
            <a:endParaRPr lang="en-GB" sz="1100" dirty="0">
              <a:effectLst/>
              <a:latin typeface="Calibri" panose="020F0502020204030204" pitchFamily="34" charset="0"/>
              <a:ea typeface="Aptos" panose="020B0004020202020204" pitchFamily="34" charset="0"/>
            </a:endParaRPr>
          </a:p>
          <a:p>
            <a:endParaRPr lang="en-GB" sz="1100" dirty="0">
              <a:latin typeface="Calibri" panose="020F0502020204030204" pitchFamily="34" charset="0"/>
              <a:ea typeface="Aptos" panose="020B0004020202020204" pitchFamily="34" charset="0"/>
            </a:endParaRPr>
          </a:p>
          <a:p>
            <a:r>
              <a:rPr lang="en-GB" sz="1100" dirty="0">
                <a:effectLst/>
                <a:latin typeface="Calibri" panose="020F0502020204030204" pitchFamily="34" charset="0"/>
                <a:ea typeface="Aptos" panose="020B0004020202020204" pitchFamily="34" charset="0"/>
              </a:rPr>
              <a:t>Following parental feedback, we are aiming to streamline next Spring’s fundraising and events calendar as we are aware that this term in particular is very busy and has many events. </a:t>
            </a:r>
          </a:p>
          <a:p>
            <a:r>
              <a:rPr lang="en-GB" sz="1100" dirty="0">
                <a:effectLst/>
                <a:latin typeface="Calibri" panose="020F0502020204030204" pitchFamily="34" charset="0"/>
                <a:ea typeface="Aptos" panose="020B0004020202020204" pitchFamily="34" charset="0"/>
              </a:rPr>
              <a:t> </a:t>
            </a:r>
          </a:p>
          <a:p>
            <a:r>
              <a:rPr lang="en-GB" sz="1100" dirty="0">
                <a:effectLst/>
                <a:latin typeface="Calibri" panose="020F0502020204030204" pitchFamily="34" charset="0"/>
                <a:ea typeface="Aptos" panose="020B0004020202020204" pitchFamily="34" charset="0"/>
              </a:rPr>
              <a:t>As always, the children at Hill View have continued to work hard and make lots of progress. </a:t>
            </a:r>
            <a:r>
              <a:rPr lang="en-GB" sz="1100" dirty="0">
                <a:latin typeface="Calibri" panose="020F0502020204030204" pitchFamily="34" charset="0"/>
                <a:ea typeface="Aptos" panose="020B0004020202020204" pitchFamily="34" charset="0"/>
              </a:rPr>
              <a:t>D</a:t>
            </a:r>
            <a:r>
              <a:rPr lang="en-GB" sz="1100" dirty="0">
                <a:effectLst/>
                <a:latin typeface="Calibri" panose="020F0502020204030204" pitchFamily="34" charset="0"/>
                <a:ea typeface="Aptos" panose="020B0004020202020204" pitchFamily="34" charset="0"/>
              </a:rPr>
              <a:t>o look out for the school reports after Easter. I am sure you will be very pleased to read about their achievements and next steps.</a:t>
            </a:r>
          </a:p>
          <a:p>
            <a:r>
              <a:rPr lang="en-GB" sz="1100" dirty="0">
                <a:effectLst/>
                <a:latin typeface="Calibri" panose="020F0502020204030204" pitchFamily="34" charset="0"/>
                <a:ea typeface="Aptos" panose="020B0004020202020204" pitchFamily="34" charset="0"/>
              </a:rPr>
              <a:t> </a:t>
            </a:r>
          </a:p>
          <a:p>
            <a:r>
              <a:rPr lang="en-GB" sz="1100" dirty="0">
                <a:effectLst/>
                <a:latin typeface="Calibri" panose="020F0502020204030204" pitchFamily="34" charset="0"/>
                <a:ea typeface="Aptos" panose="020B0004020202020204" pitchFamily="34" charset="0"/>
              </a:rPr>
              <a:t>It remains to wish you all a lovely Easter break form all the staff at Hill View Primary Academy.</a:t>
            </a:r>
          </a:p>
          <a:p>
            <a:endParaRPr lang="en-GB" sz="1100" dirty="0">
              <a:latin typeface="Calibri" panose="020F0502020204030204" pitchFamily="34" charset="0"/>
              <a:ea typeface="Aptos" panose="020B0004020202020204" pitchFamily="34" charset="0"/>
            </a:endParaRPr>
          </a:p>
          <a:p>
            <a:r>
              <a:rPr lang="en-GB" sz="1100" b="1" dirty="0">
                <a:effectLst/>
                <a:latin typeface="Calibri" panose="020F0502020204030204" pitchFamily="34" charset="0"/>
                <a:ea typeface="Aptos" panose="020B0004020202020204" pitchFamily="34" charset="0"/>
              </a:rPr>
              <a:t>Victoria Buckland</a:t>
            </a:r>
          </a:p>
          <a:p>
            <a:r>
              <a:rPr lang="en-GB" sz="1100" b="1" dirty="0">
                <a:latin typeface="Calibri" panose="020F0502020204030204" pitchFamily="34" charset="0"/>
                <a:ea typeface="Aptos" panose="020B0004020202020204" pitchFamily="34" charset="0"/>
              </a:rPr>
              <a:t>Headteacher</a:t>
            </a:r>
            <a:endParaRPr lang="en-GB" sz="1100" b="1" dirty="0">
              <a:effectLst/>
              <a:latin typeface="Calibri" panose="020F0502020204030204" pitchFamily="34" charset="0"/>
              <a:ea typeface="Aptos" panose="020B0004020202020204" pitchFamily="34" charset="0"/>
            </a:endParaRPr>
          </a:p>
          <a:p>
            <a:pPr>
              <a:lnSpc>
                <a:spcPct val="107000"/>
              </a:lnSpc>
              <a:spcAft>
                <a:spcPts val="800"/>
              </a:spcAft>
            </a:pPr>
            <a:endParaRPr lang="en-GB" sz="1100" b="1" dirty="0">
              <a:solidFill>
                <a:srgbClr val="4A732F"/>
              </a:solidFill>
              <a:effectLst/>
              <a:ea typeface="Calibri" panose="020F0502020204030204" pitchFamily="34" charset="0"/>
            </a:endParaRPr>
          </a:p>
        </p:txBody>
      </p:sp>
      <p:pic>
        <p:nvPicPr>
          <p:cNvPr id="1026" name="Picture 2" descr="On-line Absence Reporting - Holyrood Secondary School">
            <a:extLst>
              <a:ext uri="{FF2B5EF4-FFF2-40B4-BE49-F238E27FC236}">
                <a16:creationId xmlns:a16="http://schemas.microsoft.com/office/drawing/2014/main" id="{23CEB92B-7E3A-1806-3538-60B5C19543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7864" y="6706633"/>
            <a:ext cx="1455536" cy="679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BFA5118-EC34-2023-D02C-62CCBEDBCCC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6647"/>
          <a:stretch/>
        </p:blipFill>
        <p:spPr bwMode="auto">
          <a:xfrm>
            <a:off x="100107" y="3908120"/>
            <a:ext cx="1399909" cy="8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8B0F098-1D71-F53C-8503-EBF5784427E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2419" y="3892362"/>
            <a:ext cx="1160297" cy="87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C759184E-1929-B3C4-6320-F91211D1E73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623" r="6046"/>
          <a:stretch/>
        </p:blipFill>
        <p:spPr bwMode="auto">
          <a:xfrm>
            <a:off x="1590155" y="3645073"/>
            <a:ext cx="1215131" cy="131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a:extLst>
              <a:ext uri="{FF2B5EF4-FFF2-40B4-BE49-F238E27FC236}">
                <a16:creationId xmlns:a16="http://schemas.microsoft.com/office/drawing/2014/main" id="{0E478168-8D76-A07F-F2CE-E4CE227376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723" y="7730493"/>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73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hone Png Icon - Phone Clipart,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en-GB" dirty="0"/>
          </a:p>
        </p:txBody>
      </p:sp>
      <p:sp>
        <p:nvSpPr>
          <p:cNvPr id="29" name="Rectangle 2"/>
          <p:cNvSpPr>
            <a:spLocks noChangeArrowheads="1"/>
          </p:cNvSpPr>
          <p:nvPr/>
        </p:nvSpPr>
        <p:spPr bwMode="auto">
          <a:xfrm>
            <a:off x="7974250" y="-51542"/>
            <a:ext cx="2741613" cy="9906001"/>
          </a:xfrm>
          <a:prstGeom prst="rect">
            <a:avLst/>
          </a:prstGeom>
          <a:solidFill>
            <a:srgbClr val="265A2F">
              <a:alpha val="2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AutoShape 2" descr="Flyer for Schools.pdf">
            <a:extLst>
              <a:ext uri="{FF2B5EF4-FFF2-40B4-BE49-F238E27FC236}">
                <a16:creationId xmlns:a16="http://schemas.microsoft.com/office/drawing/2014/main" id="{85C87CD2-01B1-3524-C358-08B3BC4F9A60}"/>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a:extLst>
              <a:ext uri="{FF2B5EF4-FFF2-40B4-BE49-F238E27FC236}">
                <a16:creationId xmlns:a16="http://schemas.microsoft.com/office/drawing/2014/main" id="{8390D280-FF34-F003-08BD-F198B8851BF5}"/>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A74EB933-A42B-EA31-92CC-99B5BF2C0F77}"/>
              </a:ext>
            </a:extLst>
          </p:cNvPr>
          <p:cNvSpPr txBox="1"/>
          <p:nvPr/>
        </p:nvSpPr>
        <p:spPr>
          <a:xfrm>
            <a:off x="7920151" y="67164"/>
            <a:ext cx="2849810" cy="8471550"/>
          </a:xfrm>
          <a:prstGeom prst="rect">
            <a:avLst/>
          </a:prstGeom>
          <a:noFill/>
        </p:spPr>
        <p:txBody>
          <a:bodyPr wrap="square" rtlCol="0">
            <a:spAutoFit/>
          </a:bodyPr>
          <a:lstStyle/>
          <a:p>
            <a:pPr algn="ctr"/>
            <a:r>
              <a:rPr lang="en-GB" sz="1350" b="1" dirty="0">
                <a:solidFill>
                  <a:srgbClr val="4A732F"/>
                </a:solidFill>
              </a:rPr>
              <a:t>Summer 1 Home Learning Reminders</a:t>
            </a:r>
            <a:endParaRPr lang="en-GB" sz="1350" b="1" dirty="0"/>
          </a:p>
          <a:p>
            <a:endParaRPr lang="en-GB" sz="600" dirty="0"/>
          </a:p>
          <a:p>
            <a:r>
              <a:rPr lang="en-GB" sz="1200" b="1" dirty="0">
                <a:solidFill>
                  <a:srgbClr val="0070C0"/>
                </a:solidFill>
              </a:rPr>
              <a:t>Year R </a:t>
            </a:r>
          </a:p>
          <a:p>
            <a:r>
              <a:rPr lang="en-GB" sz="1000" i="1" dirty="0"/>
              <a:t>‘Far, Far Away’ </a:t>
            </a:r>
          </a:p>
          <a:p>
            <a:r>
              <a:rPr lang="en-GB" sz="1000" dirty="0"/>
              <a:t>Click for </a:t>
            </a:r>
            <a:r>
              <a:rPr lang="en-GB" sz="1000" dirty="0">
                <a:solidFill>
                  <a:srgbClr val="0070C0"/>
                </a:solidFill>
                <a:hlinkClick r:id="rId2"/>
              </a:rPr>
              <a:t>child</a:t>
            </a:r>
            <a:r>
              <a:rPr lang="en-GB" sz="1000" dirty="0">
                <a:solidFill>
                  <a:srgbClr val="0070C0"/>
                </a:solidFill>
              </a:rPr>
              <a:t> </a:t>
            </a:r>
            <a:r>
              <a:rPr lang="en-GB" sz="1000" dirty="0"/>
              <a:t>or</a:t>
            </a:r>
            <a:r>
              <a:rPr lang="en-GB" sz="1000" dirty="0">
                <a:hlinkClick r:id="rId3"/>
              </a:rPr>
              <a:t> parent </a:t>
            </a:r>
            <a:r>
              <a:rPr lang="en-GB" sz="1000" dirty="0"/>
              <a:t>leaflets</a:t>
            </a:r>
          </a:p>
          <a:p>
            <a:pPr algn="l"/>
            <a:r>
              <a:rPr lang="en-GB" sz="1000" b="1" dirty="0"/>
              <a:t>Week 1: </a:t>
            </a:r>
            <a:endParaRPr lang="en-GB" sz="1800" b="0" i="0" u="none" strike="noStrike" baseline="0" dirty="0">
              <a:solidFill>
                <a:srgbClr val="000000"/>
              </a:solidFill>
              <a:latin typeface="Gill Sans MT" panose="020B0502020104020203" pitchFamily="34" charset="0"/>
            </a:endParaRPr>
          </a:p>
          <a:p>
            <a:r>
              <a:rPr lang="en-GB" sz="1000" b="0" i="0" u="none" strike="noStrike" baseline="0" dirty="0">
                <a:solidFill>
                  <a:srgbClr val="000000"/>
                </a:solidFill>
              </a:rPr>
              <a:t>Share and read a range of magical fairy tale stories together at home. Can you dress up and act out you’re your favourite scenes and upload to Tapestry? </a:t>
            </a:r>
          </a:p>
          <a:p>
            <a:pPr algn="l"/>
            <a:r>
              <a:rPr lang="en-GB" sz="1100" b="1" dirty="0"/>
              <a:t>Fairytale Ball (Fancy Dress all day): </a:t>
            </a:r>
            <a:r>
              <a:rPr lang="en-GB" sz="1100" dirty="0"/>
              <a:t>Thursday 9</a:t>
            </a:r>
            <a:r>
              <a:rPr lang="en-GB" sz="1100" baseline="30000" dirty="0"/>
              <a:t>th</a:t>
            </a:r>
            <a:r>
              <a:rPr lang="en-GB" sz="1100" dirty="0"/>
              <a:t>  May</a:t>
            </a:r>
          </a:p>
          <a:p>
            <a:pPr algn="l"/>
            <a:endParaRPr lang="en-GB" sz="1100" b="1" dirty="0">
              <a:solidFill>
                <a:srgbClr val="0070C0"/>
              </a:solidFill>
            </a:endParaRPr>
          </a:p>
          <a:p>
            <a:r>
              <a:rPr lang="en-GB" sz="1200" b="1" dirty="0">
                <a:solidFill>
                  <a:srgbClr val="0070C0"/>
                </a:solidFill>
              </a:rPr>
              <a:t>Year 1</a:t>
            </a:r>
          </a:p>
          <a:p>
            <a:r>
              <a:rPr lang="en-GB" sz="1000" b="1" dirty="0"/>
              <a:t>‘</a:t>
            </a:r>
            <a:r>
              <a:rPr lang="en-GB" sz="1000" i="1" dirty="0"/>
              <a:t>Three Bears in a Fix’  </a:t>
            </a:r>
          </a:p>
          <a:p>
            <a:r>
              <a:rPr lang="en-GB" sz="1000" dirty="0"/>
              <a:t>Click for </a:t>
            </a:r>
            <a:r>
              <a:rPr lang="en-GB" sz="1000" dirty="0">
                <a:solidFill>
                  <a:srgbClr val="0070C0"/>
                </a:solidFill>
                <a:hlinkClick r:id="rId4"/>
              </a:rPr>
              <a:t>child</a:t>
            </a:r>
            <a:r>
              <a:rPr lang="en-GB" sz="1000" dirty="0">
                <a:solidFill>
                  <a:srgbClr val="0070C0"/>
                </a:solidFill>
              </a:rPr>
              <a:t> </a:t>
            </a:r>
            <a:r>
              <a:rPr lang="en-GB" sz="1000" dirty="0"/>
              <a:t>or</a:t>
            </a:r>
            <a:r>
              <a:rPr lang="en-GB" sz="1000" dirty="0">
                <a:hlinkClick r:id="rId5"/>
              </a:rPr>
              <a:t> parent </a:t>
            </a:r>
            <a:r>
              <a:rPr lang="en-GB" sz="1000" dirty="0"/>
              <a:t>leaflets</a:t>
            </a:r>
          </a:p>
          <a:p>
            <a:endParaRPr lang="en-GB" sz="1000" b="0" i="0" u="none" strike="noStrike" baseline="0" dirty="0">
              <a:solidFill>
                <a:srgbClr val="000000"/>
              </a:solidFill>
              <a:latin typeface="Calibri" panose="020F0502020204030204" pitchFamily="34" charset="0"/>
              <a:cs typeface="Calibri" panose="020F0502020204030204" pitchFamily="34" charset="0"/>
            </a:endParaRPr>
          </a:p>
          <a:p>
            <a:r>
              <a:rPr lang="en-GB" sz="1000" b="1" dirty="0">
                <a:solidFill>
                  <a:srgbClr val="FF0000"/>
                </a:solidFill>
              </a:rPr>
              <a:t>Due: Monday 20</a:t>
            </a:r>
            <a:r>
              <a:rPr lang="en-GB" sz="1000" b="1" baseline="30000" dirty="0">
                <a:solidFill>
                  <a:srgbClr val="FF0000"/>
                </a:solidFill>
              </a:rPr>
              <a:t>th</a:t>
            </a:r>
            <a:r>
              <a:rPr lang="en-GB" sz="1000" b="1" dirty="0">
                <a:solidFill>
                  <a:srgbClr val="FF0000"/>
                </a:solidFill>
              </a:rPr>
              <a:t> May</a:t>
            </a:r>
          </a:p>
          <a:p>
            <a:endParaRPr lang="en-GB" sz="1100" b="1" dirty="0">
              <a:solidFill>
                <a:srgbClr val="0070C0"/>
              </a:solidFill>
            </a:endParaRPr>
          </a:p>
          <a:p>
            <a:r>
              <a:rPr lang="en-GB" sz="1200" b="1" dirty="0">
                <a:solidFill>
                  <a:srgbClr val="0070C0"/>
                </a:solidFill>
              </a:rPr>
              <a:t>Year 2</a:t>
            </a:r>
          </a:p>
          <a:p>
            <a:r>
              <a:rPr lang="en-GB" sz="1000" i="1" dirty="0"/>
              <a:t>‘Seven Wonders of the World’      </a:t>
            </a:r>
          </a:p>
          <a:p>
            <a:r>
              <a:rPr lang="en-GB" sz="1000" dirty="0"/>
              <a:t>Click for </a:t>
            </a:r>
            <a:r>
              <a:rPr lang="en-GB" sz="1000" dirty="0">
                <a:solidFill>
                  <a:srgbClr val="0070C0"/>
                </a:solidFill>
                <a:hlinkClick r:id="rId6"/>
              </a:rPr>
              <a:t>child</a:t>
            </a:r>
            <a:r>
              <a:rPr lang="en-GB" sz="1000" dirty="0">
                <a:solidFill>
                  <a:srgbClr val="0070C0"/>
                </a:solidFill>
              </a:rPr>
              <a:t> </a:t>
            </a:r>
            <a:r>
              <a:rPr lang="en-GB" sz="1000" dirty="0"/>
              <a:t>or</a:t>
            </a:r>
            <a:r>
              <a:rPr lang="en-GB" sz="1000" dirty="0">
                <a:hlinkClick r:id="rId7"/>
              </a:rPr>
              <a:t> parent </a:t>
            </a:r>
            <a:r>
              <a:rPr lang="en-GB" sz="1000" dirty="0"/>
              <a:t>leaflets</a:t>
            </a:r>
          </a:p>
          <a:p>
            <a:endParaRPr lang="en-GB" sz="1000" b="1" dirty="0">
              <a:solidFill>
                <a:srgbClr val="FF0000"/>
              </a:solidFill>
            </a:endParaRPr>
          </a:p>
          <a:p>
            <a:r>
              <a:rPr lang="en-GB" sz="1000" b="1" dirty="0">
                <a:solidFill>
                  <a:srgbClr val="FF0000"/>
                </a:solidFill>
              </a:rPr>
              <a:t>Due: Monday 20</a:t>
            </a:r>
            <a:r>
              <a:rPr lang="en-GB" sz="1000" b="1" baseline="30000" dirty="0">
                <a:solidFill>
                  <a:srgbClr val="FF0000"/>
                </a:solidFill>
              </a:rPr>
              <a:t>th</a:t>
            </a:r>
            <a:r>
              <a:rPr lang="en-GB" sz="1000" b="1" dirty="0">
                <a:solidFill>
                  <a:srgbClr val="FF0000"/>
                </a:solidFill>
              </a:rPr>
              <a:t> May</a:t>
            </a:r>
          </a:p>
          <a:p>
            <a:endParaRPr lang="en-GB" sz="1100" dirty="0"/>
          </a:p>
          <a:p>
            <a:r>
              <a:rPr lang="en-GB" sz="1200" b="1" dirty="0">
                <a:solidFill>
                  <a:srgbClr val="0070C0"/>
                </a:solidFill>
              </a:rPr>
              <a:t>Year 3</a:t>
            </a:r>
          </a:p>
          <a:p>
            <a:r>
              <a:rPr lang="en-GB" sz="1000" i="1" dirty="0"/>
              <a:t>‘Trust me, I’m a botanist’ </a:t>
            </a:r>
          </a:p>
          <a:p>
            <a:r>
              <a:rPr lang="en-GB" sz="1000" dirty="0"/>
              <a:t>Click for </a:t>
            </a:r>
            <a:r>
              <a:rPr lang="en-GB" sz="1000" dirty="0">
                <a:solidFill>
                  <a:srgbClr val="0070C0"/>
                </a:solidFill>
                <a:hlinkClick r:id="rId8"/>
              </a:rPr>
              <a:t>child</a:t>
            </a:r>
            <a:r>
              <a:rPr lang="en-GB" sz="1000" dirty="0">
                <a:solidFill>
                  <a:srgbClr val="0070C0"/>
                </a:solidFill>
              </a:rPr>
              <a:t> </a:t>
            </a:r>
            <a:r>
              <a:rPr lang="en-GB" sz="1000" dirty="0"/>
              <a:t>or</a:t>
            </a:r>
            <a:r>
              <a:rPr lang="en-GB" sz="1000" dirty="0">
                <a:hlinkClick r:id="rId9"/>
              </a:rPr>
              <a:t> parent </a:t>
            </a:r>
            <a:r>
              <a:rPr lang="en-GB" sz="1000" dirty="0"/>
              <a:t>leaflets</a:t>
            </a:r>
            <a:endParaRPr lang="en-GB" sz="1000" i="1" dirty="0"/>
          </a:p>
          <a:p>
            <a:endParaRPr lang="en-GB" sz="1000" b="1" dirty="0">
              <a:solidFill>
                <a:srgbClr val="FF0000"/>
              </a:solidFill>
            </a:endParaRPr>
          </a:p>
          <a:p>
            <a:r>
              <a:rPr lang="en-GB" sz="1000" b="1" dirty="0">
                <a:solidFill>
                  <a:srgbClr val="FF0000"/>
                </a:solidFill>
              </a:rPr>
              <a:t>Due: Monday 20</a:t>
            </a:r>
            <a:r>
              <a:rPr lang="en-GB" sz="1000" b="1" baseline="30000" dirty="0">
                <a:solidFill>
                  <a:srgbClr val="FF0000"/>
                </a:solidFill>
              </a:rPr>
              <a:t>th</a:t>
            </a:r>
            <a:r>
              <a:rPr lang="en-GB" sz="1000" b="1" dirty="0">
                <a:solidFill>
                  <a:srgbClr val="FF0000"/>
                </a:solidFill>
              </a:rPr>
              <a:t> May</a:t>
            </a:r>
          </a:p>
          <a:p>
            <a:r>
              <a:rPr lang="en-GB" sz="1000" b="1" dirty="0"/>
              <a:t>Parent Outcome: </a:t>
            </a:r>
          </a:p>
          <a:p>
            <a:endParaRPr lang="en-GB" sz="1100" dirty="0"/>
          </a:p>
          <a:p>
            <a:r>
              <a:rPr lang="en-GB" sz="1200" b="1" dirty="0">
                <a:solidFill>
                  <a:srgbClr val="0070C0"/>
                </a:solidFill>
              </a:rPr>
              <a:t>Year 4</a:t>
            </a:r>
          </a:p>
          <a:p>
            <a:r>
              <a:rPr lang="en-GB" sz="1200" i="1" dirty="0"/>
              <a:t>‘</a:t>
            </a:r>
            <a:r>
              <a:rPr lang="en-GB" sz="1000" i="1" dirty="0"/>
              <a:t>Fun at the Fair’ </a:t>
            </a:r>
          </a:p>
          <a:p>
            <a:r>
              <a:rPr lang="en-GB" sz="1000" dirty="0"/>
              <a:t>Click for </a:t>
            </a:r>
            <a:r>
              <a:rPr lang="en-GB" sz="1000" dirty="0">
                <a:solidFill>
                  <a:srgbClr val="0070C0"/>
                </a:solidFill>
                <a:hlinkClick r:id="rId10"/>
              </a:rPr>
              <a:t>child</a:t>
            </a:r>
            <a:r>
              <a:rPr lang="en-GB" sz="1000" dirty="0">
                <a:solidFill>
                  <a:srgbClr val="0070C0"/>
                </a:solidFill>
              </a:rPr>
              <a:t> </a:t>
            </a:r>
            <a:r>
              <a:rPr lang="en-GB" sz="1000" dirty="0"/>
              <a:t>or</a:t>
            </a:r>
            <a:r>
              <a:rPr lang="en-GB" sz="1000" dirty="0">
                <a:hlinkClick r:id="rId11"/>
              </a:rPr>
              <a:t> parent </a:t>
            </a:r>
            <a:r>
              <a:rPr lang="en-GB" sz="1000" dirty="0"/>
              <a:t>leaflets</a:t>
            </a:r>
            <a:endParaRPr lang="en-GB" sz="1000" i="1" dirty="0"/>
          </a:p>
          <a:p>
            <a:endParaRPr lang="en-GB" sz="1000" b="1" dirty="0">
              <a:solidFill>
                <a:srgbClr val="FF0000"/>
              </a:solidFill>
            </a:endParaRPr>
          </a:p>
          <a:p>
            <a:r>
              <a:rPr lang="en-GB" sz="1000" b="1" dirty="0">
                <a:solidFill>
                  <a:srgbClr val="FF0000"/>
                </a:solidFill>
              </a:rPr>
              <a:t>Due: Monday 25</a:t>
            </a:r>
            <a:r>
              <a:rPr lang="en-GB" sz="1000" b="1" baseline="30000" dirty="0">
                <a:solidFill>
                  <a:srgbClr val="FF0000"/>
                </a:solidFill>
              </a:rPr>
              <a:t>th</a:t>
            </a:r>
            <a:r>
              <a:rPr lang="en-GB" sz="1000" b="1" dirty="0">
                <a:solidFill>
                  <a:srgbClr val="FF0000"/>
                </a:solidFill>
              </a:rPr>
              <a:t> March</a:t>
            </a:r>
          </a:p>
          <a:p>
            <a:endParaRPr lang="en-GB" sz="1100" dirty="0"/>
          </a:p>
          <a:p>
            <a:r>
              <a:rPr lang="en-GB" sz="1200" b="1" dirty="0">
                <a:solidFill>
                  <a:srgbClr val="0070C0"/>
                </a:solidFill>
              </a:rPr>
              <a:t>Year 5</a:t>
            </a:r>
          </a:p>
          <a:p>
            <a:r>
              <a:rPr lang="en-GB" sz="1100" i="1" dirty="0"/>
              <a:t>‘</a:t>
            </a:r>
            <a:r>
              <a:rPr lang="en-GB" sz="1000" i="1" dirty="0"/>
              <a:t>My Many Coloured Days’ </a:t>
            </a:r>
          </a:p>
          <a:p>
            <a:r>
              <a:rPr lang="en-GB" sz="1000" dirty="0"/>
              <a:t>Click for </a:t>
            </a:r>
            <a:r>
              <a:rPr lang="en-GB" sz="1000" dirty="0">
                <a:solidFill>
                  <a:srgbClr val="0070C0"/>
                </a:solidFill>
                <a:hlinkClick r:id="rId12"/>
              </a:rPr>
              <a:t>child</a:t>
            </a:r>
            <a:r>
              <a:rPr lang="en-GB" sz="1000" dirty="0">
                <a:solidFill>
                  <a:srgbClr val="0070C0"/>
                </a:solidFill>
              </a:rPr>
              <a:t> </a:t>
            </a:r>
            <a:r>
              <a:rPr lang="en-GB" sz="1000" dirty="0"/>
              <a:t>or</a:t>
            </a:r>
            <a:r>
              <a:rPr lang="en-GB" sz="1000" dirty="0">
                <a:hlinkClick r:id="rId13"/>
              </a:rPr>
              <a:t> parent </a:t>
            </a:r>
            <a:r>
              <a:rPr lang="en-GB" sz="1000" dirty="0"/>
              <a:t>leaflets</a:t>
            </a:r>
            <a:endParaRPr lang="en-GB" sz="1000" i="1" dirty="0"/>
          </a:p>
          <a:p>
            <a:endParaRPr lang="en-GB" sz="1000" b="1" dirty="0">
              <a:solidFill>
                <a:srgbClr val="FF0000"/>
              </a:solidFill>
            </a:endParaRPr>
          </a:p>
          <a:p>
            <a:r>
              <a:rPr lang="en-GB" sz="1000" b="1" dirty="0">
                <a:solidFill>
                  <a:srgbClr val="FF0000"/>
                </a:solidFill>
              </a:rPr>
              <a:t>Due: Monday 20</a:t>
            </a:r>
            <a:r>
              <a:rPr lang="en-GB" sz="1000" b="1" baseline="30000" dirty="0">
                <a:solidFill>
                  <a:srgbClr val="FF0000"/>
                </a:solidFill>
              </a:rPr>
              <a:t>th</a:t>
            </a:r>
            <a:r>
              <a:rPr lang="en-GB" sz="1000" b="1" dirty="0">
                <a:solidFill>
                  <a:srgbClr val="FF0000"/>
                </a:solidFill>
              </a:rPr>
              <a:t> May</a:t>
            </a:r>
          </a:p>
          <a:p>
            <a:r>
              <a:rPr lang="en-GB" sz="1000" b="1" dirty="0">
                <a:solidFill>
                  <a:srgbClr val="7030A0"/>
                </a:solidFill>
              </a:rPr>
              <a:t>Parent Outcome: May</a:t>
            </a:r>
          </a:p>
          <a:p>
            <a:endParaRPr lang="en-GB" sz="1100" dirty="0"/>
          </a:p>
          <a:p>
            <a:r>
              <a:rPr lang="en-GB" sz="1200" b="1" dirty="0">
                <a:solidFill>
                  <a:srgbClr val="0070C0"/>
                </a:solidFill>
              </a:rPr>
              <a:t>Year 6</a:t>
            </a:r>
          </a:p>
          <a:p>
            <a:r>
              <a:rPr lang="en-GB" sz="1000" i="1" dirty="0"/>
              <a:t>‘How Civilised’ </a:t>
            </a:r>
          </a:p>
          <a:p>
            <a:r>
              <a:rPr lang="en-GB" sz="1000" dirty="0"/>
              <a:t>Click for </a:t>
            </a:r>
            <a:r>
              <a:rPr lang="en-GB" sz="1000" dirty="0">
                <a:solidFill>
                  <a:srgbClr val="0070C0"/>
                </a:solidFill>
                <a:hlinkClick r:id="rId14"/>
              </a:rPr>
              <a:t>child</a:t>
            </a:r>
            <a:r>
              <a:rPr lang="en-GB" sz="1000" dirty="0">
                <a:solidFill>
                  <a:srgbClr val="0070C0"/>
                </a:solidFill>
              </a:rPr>
              <a:t> </a:t>
            </a:r>
            <a:r>
              <a:rPr lang="en-GB" sz="1000" dirty="0"/>
              <a:t>or</a:t>
            </a:r>
            <a:r>
              <a:rPr lang="en-GB" sz="1000" dirty="0">
                <a:hlinkClick r:id="rId15"/>
              </a:rPr>
              <a:t> parent </a:t>
            </a:r>
            <a:r>
              <a:rPr lang="en-GB" sz="1000" dirty="0"/>
              <a:t>leaflets</a:t>
            </a:r>
            <a:endParaRPr lang="en-GB" sz="1000" i="1" dirty="0"/>
          </a:p>
          <a:p>
            <a:endParaRPr lang="en-GB" sz="1000" b="1" dirty="0">
              <a:solidFill>
                <a:srgbClr val="FF0000"/>
              </a:solidFill>
            </a:endParaRPr>
          </a:p>
          <a:p>
            <a:r>
              <a:rPr lang="en-GB" sz="1000" b="1" dirty="0">
                <a:solidFill>
                  <a:srgbClr val="FF0000"/>
                </a:solidFill>
              </a:rPr>
              <a:t>Due: Monday 20</a:t>
            </a:r>
            <a:r>
              <a:rPr lang="en-GB" sz="1000" b="1" baseline="30000" dirty="0">
                <a:solidFill>
                  <a:srgbClr val="FF0000"/>
                </a:solidFill>
              </a:rPr>
              <a:t>th</a:t>
            </a:r>
            <a:r>
              <a:rPr lang="en-GB" sz="1000" b="1" dirty="0">
                <a:solidFill>
                  <a:srgbClr val="FF0000"/>
                </a:solidFill>
              </a:rPr>
              <a:t> May</a:t>
            </a:r>
          </a:p>
          <a:p>
            <a:r>
              <a:rPr lang="en-GB" sz="1000" b="1" dirty="0">
                <a:solidFill>
                  <a:srgbClr val="7030A0"/>
                </a:solidFill>
              </a:rPr>
              <a:t>Parent Outcome: May </a:t>
            </a:r>
          </a:p>
          <a:p>
            <a:endParaRPr lang="en-GB" sz="1000" b="1" dirty="0">
              <a:solidFill>
                <a:srgbClr val="FF0000"/>
              </a:solidFill>
            </a:endParaRPr>
          </a:p>
        </p:txBody>
      </p:sp>
      <p:pic>
        <p:nvPicPr>
          <p:cNvPr id="5" name="x_Picture 11">
            <a:extLst>
              <a:ext uri="{FF2B5EF4-FFF2-40B4-BE49-F238E27FC236}">
                <a16:creationId xmlns:a16="http://schemas.microsoft.com/office/drawing/2014/main" id="{92A8A6E8-AC84-7BFD-770E-156CA61E3BBB}"/>
              </a:ext>
            </a:extLst>
          </p:cNvPr>
          <p:cNvPicPr>
            <a:picLocks noChangeAspect="1" noChangeArrowheads="1"/>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4700329" y="3387913"/>
            <a:ext cx="13335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17E8C01-F74A-BD2D-F301-2A58FE6C834B}"/>
              </a:ext>
            </a:extLst>
          </p:cNvPr>
          <p:cNvPicPr>
            <a:picLocks noChangeAspect="1"/>
          </p:cNvPicPr>
          <p:nvPr/>
        </p:nvPicPr>
        <p:blipFill>
          <a:blip r:embed="rId18"/>
          <a:stretch>
            <a:fillRect/>
          </a:stretch>
        </p:blipFill>
        <p:spPr>
          <a:xfrm>
            <a:off x="-5653945" y="4551608"/>
            <a:ext cx="2433637" cy="553792"/>
          </a:xfrm>
          <a:prstGeom prst="rect">
            <a:avLst/>
          </a:prstGeom>
        </p:spPr>
      </p:pic>
      <p:pic>
        <p:nvPicPr>
          <p:cNvPr id="17" name="Picture 16">
            <a:extLst>
              <a:ext uri="{FF2B5EF4-FFF2-40B4-BE49-F238E27FC236}">
                <a16:creationId xmlns:a16="http://schemas.microsoft.com/office/drawing/2014/main" id="{C7973695-E26B-9980-16BC-698AB9FC045E}"/>
              </a:ext>
            </a:extLst>
          </p:cNvPr>
          <p:cNvPicPr>
            <a:picLocks noChangeAspect="1"/>
          </p:cNvPicPr>
          <p:nvPr/>
        </p:nvPicPr>
        <p:blipFill rotWithShape="1">
          <a:blip r:embed="rId19"/>
          <a:srcRect b="22660"/>
          <a:stretch/>
        </p:blipFill>
        <p:spPr>
          <a:xfrm>
            <a:off x="-5190186" y="9137681"/>
            <a:ext cx="4124963" cy="449558"/>
          </a:xfrm>
          <a:prstGeom prst="rect">
            <a:avLst/>
          </a:prstGeom>
        </p:spPr>
      </p:pic>
      <p:pic>
        <p:nvPicPr>
          <p:cNvPr id="18" name="Picture 17" descr="A young child looking at a large tube&#10;&#10;Description automatically generated">
            <a:extLst>
              <a:ext uri="{FF2B5EF4-FFF2-40B4-BE49-F238E27FC236}">
                <a16:creationId xmlns:a16="http://schemas.microsoft.com/office/drawing/2014/main" id="{150E7B80-C9B7-7B97-7671-646C59CA4A74}"/>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33579" y="5924942"/>
            <a:ext cx="1022784" cy="681856"/>
          </a:xfrm>
          <a:prstGeom prst="rect">
            <a:avLst/>
          </a:prstGeom>
          <a:noFill/>
          <a:ln>
            <a:noFill/>
          </a:ln>
        </p:spPr>
      </p:pic>
      <p:pic>
        <p:nvPicPr>
          <p:cNvPr id="19" name="Picture 18" descr="A child holding a rainbow umbrella&#10;&#10;Description automatically generated">
            <a:extLst>
              <a:ext uri="{FF2B5EF4-FFF2-40B4-BE49-F238E27FC236}">
                <a16:creationId xmlns:a16="http://schemas.microsoft.com/office/drawing/2014/main" id="{1946356D-D8E4-76AB-D301-432697D5EE57}"/>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37126" y="7833722"/>
            <a:ext cx="1306248" cy="875780"/>
          </a:xfrm>
          <a:prstGeom prst="rect">
            <a:avLst/>
          </a:prstGeom>
          <a:noFill/>
          <a:ln>
            <a:noFill/>
          </a:ln>
        </p:spPr>
      </p:pic>
      <p:pic>
        <p:nvPicPr>
          <p:cNvPr id="12" name="Picture 11">
            <a:extLst>
              <a:ext uri="{FF2B5EF4-FFF2-40B4-BE49-F238E27FC236}">
                <a16:creationId xmlns:a16="http://schemas.microsoft.com/office/drawing/2014/main" id="{C1E80C3C-9E48-5F2C-69B7-B23E357C9CB7}"/>
              </a:ext>
            </a:extLst>
          </p:cNvPr>
          <p:cNvPicPr>
            <a:picLocks noChangeAspect="1"/>
          </p:cNvPicPr>
          <p:nvPr/>
        </p:nvPicPr>
        <p:blipFill>
          <a:blip r:embed="rId22"/>
          <a:stretch>
            <a:fillRect/>
          </a:stretch>
        </p:blipFill>
        <p:spPr>
          <a:xfrm>
            <a:off x="-5960000" y="7937"/>
            <a:ext cx="2322664" cy="984179"/>
          </a:xfrm>
          <a:prstGeom prst="rect">
            <a:avLst/>
          </a:prstGeom>
        </p:spPr>
      </p:pic>
      <p:pic>
        <p:nvPicPr>
          <p:cNvPr id="3074" name="Picture 2" descr="30 World Book Day Costume Ideas for Kids - Fancydress.com">
            <a:extLst>
              <a:ext uri="{FF2B5EF4-FFF2-40B4-BE49-F238E27FC236}">
                <a16:creationId xmlns:a16="http://schemas.microsoft.com/office/drawing/2014/main" id="{5AA261A6-B313-5B18-3C78-35EA6A281A8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74058" y="1633187"/>
            <a:ext cx="2377702" cy="1339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A463A2-C34D-71EE-C8E9-6637A59295AD}"/>
              </a:ext>
            </a:extLst>
          </p:cNvPr>
          <p:cNvSpPr txBox="1"/>
          <p:nvPr/>
        </p:nvSpPr>
        <p:spPr>
          <a:xfrm>
            <a:off x="-32852" y="67164"/>
            <a:ext cx="6890852" cy="10172015"/>
          </a:xfrm>
          <a:prstGeom prst="rect">
            <a:avLst/>
          </a:prstGeom>
          <a:noFill/>
        </p:spPr>
        <p:txBody>
          <a:bodyPr wrap="square" rtlCol="0">
            <a:spAutoFit/>
          </a:bodyPr>
          <a:lstStyle/>
          <a:p>
            <a:r>
              <a:rPr lang="en-GB" sz="1400" b="1" dirty="0">
                <a:solidFill>
                  <a:srgbClr val="4A732F"/>
                </a:solidFill>
                <a:effectLst/>
                <a:ea typeface="Aptos" panose="020B0004020202020204" pitchFamily="34" charset="0"/>
                <a:cs typeface="Aptos" panose="020B0004020202020204" pitchFamily="34" charset="0"/>
              </a:rPr>
              <a:t>Is my child too ill for school?</a:t>
            </a:r>
            <a:endParaRPr lang="en-GB" sz="1400" dirty="0">
              <a:solidFill>
                <a:srgbClr val="4A732F"/>
              </a:solidFill>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It can be tricky deciding whether or not to keep your </a:t>
            </a:r>
          </a:p>
          <a:p>
            <a:r>
              <a:rPr lang="en-GB" sz="1100" dirty="0">
                <a:solidFill>
                  <a:srgbClr val="000000"/>
                </a:solidFill>
                <a:effectLst/>
                <a:ea typeface="Aptos" panose="020B0004020202020204" pitchFamily="34" charset="0"/>
                <a:cs typeface="Aptos" panose="020B0004020202020204" pitchFamily="34" charset="0"/>
              </a:rPr>
              <a:t>child off school when they're unwell. There are </a:t>
            </a:r>
          </a:p>
          <a:p>
            <a:r>
              <a:rPr lang="en-GB" sz="1100" dirty="0">
                <a:solidFill>
                  <a:srgbClr val="000000"/>
                </a:solidFill>
                <a:effectLst/>
                <a:ea typeface="Aptos" panose="020B0004020202020204" pitchFamily="34" charset="0"/>
                <a:cs typeface="Aptos" panose="020B0004020202020204" pitchFamily="34" charset="0"/>
              </a:rPr>
              <a:t>government guidelines for schools about managing </a:t>
            </a:r>
          </a:p>
          <a:p>
            <a:r>
              <a:rPr lang="en-GB" sz="1100" dirty="0">
                <a:solidFill>
                  <a:srgbClr val="000000"/>
                </a:solidFill>
                <a:effectLst/>
                <a:ea typeface="Aptos" panose="020B0004020202020204" pitchFamily="34" charset="0"/>
                <a:cs typeface="Aptos" panose="020B0004020202020204" pitchFamily="34" charset="0"/>
              </a:rPr>
              <a:t>specific infectious diseases at GOV.UK. These say when </a:t>
            </a:r>
          </a:p>
          <a:p>
            <a:r>
              <a:rPr lang="en-GB" sz="1100" dirty="0">
                <a:solidFill>
                  <a:srgbClr val="000000"/>
                </a:solidFill>
                <a:effectLst/>
                <a:ea typeface="Aptos" panose="020B0004020202020204" pitchFamily="34" charset="0"/>
                <a:cs typeface="Aptos" panose="020B0004020202020204" pitchFamily="34" charset="0"/>
              </a:rPr>
              <a:t>children should be kept off school and when they </a:t>
            </a:r>
          </a:p>
          <a:p>
            <a:r>
              <a:rPr lang="en-GB" sz="1100" dirty="0">
                <a:solidFill>
                  <a:srgbClr val="000000"/>
                </a:solidFill>
                <a:effectLst/>
                <a:ea typeface="Aptos" panose="020B0004020202020204" pitchFamily="34" charset="0"/>
                <a:cs typeface="Aptos" panose="020B0004020202020204" pitchFamily="34" charset="0"/>
              </a:rPr>
              <a:t>shouldn't. If you do keep your child at home, it’s </a:t>
            </a:r>
          </a:p>
          <a:p>
            <a:r>
              <a:rPr lang="en-GB" sz="1100" dirty="0">
                <a:solidFill>
                  <a:srgbClr val="000000"/>
                </a:solidFill>
                <a:effectLst/>
                <a:ea typeface="Aptos" panose="020B0004020202020204" pitchFamily="34" charset="0"/>
                <a:cs typeface="Aptos" panose="020B0004020202020204" pitchFamily="34" charset="0"/>
              </a:rPr>
              <a:t>important to phone the school. Let them know that your </a:t>
            </a:r>
          </a:p>
          <a:p>
            <a:r>
              <a:rPr lang="en-GB" sz="1100" dirty="0">
                <a:solidFill>
                  <a:srgbClr val="000000"/>
                </a:solidFill>
                <a:effectLst/>
                <a:ea typeface="Aptos" panose="020B0004020202020204" pitchFamily="34" charset="0"/>
                <a:cs typeface="Aptos" panose="020B0004020202020204" pitchFamily="34" charset="0"/>
              </a:rPr>
              <a:t>child won't be in and give them the reason. If your child </a:t>
            </a:r>
          </a:p>
          <a:p>
            <a:r>
              <a:rPr lang="en-GB" sz="1100" dirty="0">
                <a:solidFill>
                  <a:srgbClr val="000000"/>
                </a:solidFill>
                <a:effectLst/>
                <a:ea typeface="Aptos" panose="020B0004020202020204" pitchFamily="34" charset="0"/>
                <a:cs typeface="Aptos" panose="020B0004020202020204" pitchFamily="34" charset="0"/>
              </a:rPr>
              <a:t>is well enough to go to school but has an infection that </a:t>
            </a:r>
          </a:p>
          <a:p>
            <a:r>
              <a:rPr lang="en-GB" sz="1100" dirty="0">
                <a:solidFill>
                  <a:srgbClr val="000000"/>
                </a:solidFill>
                <a:effectLst/>
                <a:ea typeface="Aptos" panose="020B0004020202020204" pitchFamily="34" charset="0"/>
                <a:cs typeface="Aptos" panose="020B0004020202020204" pitchFamily="34" charset="0"/>
              </a:rPr>
              <a:t>could be passed on, such as a cold sore or head lice, let the main office know.</a:t>
            </a:r>
            <a:endParaRPr lang="en-GB" sz="1100" dirty="0">
              <a:effectLst/>
              <a:ea typeface="Aptos" panose="020B0004020202020204" pitchFamily="34" charset="0"/>
              <a:cs typeface="Aptos" panose="020B0004020202020204" pitchFamily="34" charset="0"/>
            </a:endParaRPr>
          </a:p>
          <a:p>
            <a:r>
              <a:rPr lang="en-GB" sz="500" dirty="0">
                <a:solidFill>
                  <a:srgbClr val="000000"/>
                </a:solidFill>
                <a:effectLst/>
                <a:ea typeface="Aptos" panose="020B0004020202020204" pitchFamily="34" charset="0"/>
                <a:cs typeface="Aptos" panose="020B0004020202020204" pitchFamily="34" charset="0"/>
              </a:rPr>
              <a:t> </a:t>
            </a:r>
            <a:endParaRPr lang="en-GB" sz="500" dirty="0">
              <a:effectLst/>
              <a:ea typeface="Aptos" panose="020B0004020202020204" pitchFamily="34" charset="0"/>
              <a:cs typeface="Aptos" panose="020B0004020202020204" pitchFamily="34" charset="0"/>
            </a:endParaRPr>
          </a:p>
          <a:p>
            <a:r>
              <a:rPr lang="en-GB" sz="1400" b="1" u="sng" dirty="0">
                <a:solidFill>
                  <a:srgbClr val="4A732F"/>
                </a:solidFill>
                <a:effectLst/>
                <a:ea typeface="Aptos" panose="020B0004020202020204" pitchFamily="34" charset="0"/>
                <a:cs typeface="Aptos" panose="020B0004020202020204" pitchFamily="34" charset="0"/>
              </a:rPr>
              <a:t>What to do about other conditions?</a:t>
            </a:r>
            <a:endParaRPr lang="en-GB" sz="1400" b="1" dirty="0">
              <a:solidFill>
                <a:srgbClr val="4A732F"/>
              </a:solidFill>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High temperature </a:t>
            </a:r>
            <a:r>
              <a:rPr lang="en-GB" sz="1100" dirty="0">
                <a:solidFill>
                  <a:srgbClr val="000000"/>
                </a:solidFill>
                <a:effectLst/>
                <a:ea typeface="Aptos" panose="020B0004020202020204" pitchFamily="34" charset="0"/>
                <a:cs typeface="Aptos" panose="020B0004020202020204" pitchFamily="34" charset="0"/>
              </a:rPr>
              <a:t>- If your child has a high temperature, keep them off school until it goes away.</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Feeling anxious or worried</a:t>
            </a:r>
            <a:r>
              <a:rPr lang="en-GB" sz="1100" dirty="0">
                <a:solidFill>
                  <a:srgbClr val="000000"/>
                </a:solidFill>
                <a:effectLst/>
                <a:ea typeface="Aptos" panose="020B0004020202020204" pitchFamily="34" charset="0"/>
                <a:cs typeface="Aptos" panose="020B0004020202020204" pitchFamily="34" charset="0"/>
              </a:rPr>
              <a:t> - It's normal for children to feel a little anxious sometimes. They may get a tummy ache or headache or have problems eating or sleeping. Avoiding school can make a child's anxiety about going to school worse. It's good to talk about any worries they have with your child's teacher to work with the school to find ways to help them. If your child is still struggling and it's affecting their everyday life, it might be good to talk to your GP. </a:t>
            </a:r>
          </a:p>
          <a:p>
            <a:r>
              <a:rPr lang="en-GB" sz="1100" b="1" dirty="0">
                <a:solidFill>
                  <a:srgbClr val="000000"/>
                </a:solidFill>
                <a:effectLst/>
                <a:ea typeface="Aptos" panose="020B0004020202020204" pitchFamily="34" charset="0"/>
                <a:cs typeface="Aptos" panose="020B0004020202020204" pitchFamily="34" charset="0"/>
              </a:rPr>
              <a:t>Coughs and colds</a:t>
            </a:r>
            <a:r>
              <a:rPr lang="en-GB" sz="1100" dirty="0">
                <a:solidFill>
                  <a:srgbClr val="000000"/>
                </a:solidFill>
                <a:effectLst/>
                <a:ea typeface="Aptos" panose="020B0004020202020204" pitchFamily="34" charset="0"/>
                <a:cs typeface="Aptos" panose="020B0004020202020204" pitchFamily="34" charset="0"/>
              </a:rPr>
              <a:t> - It's fine to send your child to school with a minor cough or common cold. But if they have a fever, keep them off school until the fever goes. Encourage your child to throw away any used tissues and to wash their hands regularly.</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Chickenpox </a:t>
            </a:r>
            <a:r>
              <a:rPr lang="en-GB" sz="1100" dirty="0">
                <a:solidFill>
                  <a:srgbClr val="000000"/>
                </a:solidFill>
                <a:effectLst/>
                <a:ea typeface="Aptos" panose="020B0004020202020204" pitchFamily="34" charset="0"/>
                <a:cs typeface="Aptos" panose="020B0004020202020204" pitchFamily="34" charset="0"/>
              </a:rPr>
              <a:t>- If your child has chickenpox, keep them off school until all the spots have crusted over. This is usually about 5 days after the spots first appeared.</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Cold sores</a:t>
            </a:r>
            <a:r>
              <a:rPr lang="en-GB" sz="1100" dirty="0">
                <a:solidFill>
                  <a:srgbClr val="000000"/>
                </a:solidFill>
                <a:effectLst/>
                <a:ea typeface="Aptos" panose="020B0004020202020204" pitchFamily="34" charset="0"/>
                <a:cs typeface="Aptos" panose="020B0004020202020204" pitchFamily="34" charset="0"/>
              </a:rPr>
              <a:t> - There's no need to keep your child off school if they have a cold sore. Encourage them not to touch the blister or kiss anyone while they have the cold sore, or to share things like cups and towels.</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Conjunctivitis</a:t>
            </a:r>
            <a:r>
              <a:rPr lang="en-GB" sz="1100" dirty="0">
                <a:solidFill>
                  <a:srgbClr val="000000"/>
                </a:solidFill>
                <a:effectLst/>
                <a:ea typeface="Aptos" panose="020B0004020202020204" pitchFamily="34" charset="0"/>
                <a:cs typeface="Aptos" panose="020B0004020202020204" pitchFamily="34" charset="0"/>
              </a:rPr>
              <a:t> - You don't need to keep your child away from school if they have conjunctivitis. Do get advice from your pharmacist. Encourage your child not to rub their eyes and to wash their hands regularly.</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COVID-19</a:t>
            </a:r>
            <a:r>
              <a:rPr lang="en-GB" sz="1100" dirty="0">
                <a:solidFill>
                  <a:srgbClr val="000000"/>
                </a:solidFill>
                <a:effectLst/>
                <a:ea typeface="Aptos" panose="020B0004020202020204" pitchFamily="34" charset="0"/>
                <a:cs typeface="Aptos" panose="020B0004020202020204" pitchFamily="34" charset="0"/>
              </a:rPr>
              <a:t> - If your child has mild symptoms, such as a runny nose, sore throat, or slight cough, and feels well enough, they can go to school. Your child should try to stay at home and avoid contact with other people if they have symptoms of COVID-19 and they either have a high temperature, or they</a:t>
            </a:r>
            <a:r>
              <a:rPr lang="en-GB" sz="1100" dirty="0">
                <a:solidFill>
                  <a:srgbClr val="000000"/>
                </a:solidFill>
                <a:ea typeface="Aptos" panose="020B0004020202020204" pitchFamily="34" charset="0"/>
                <a:cs typeface="Aptos" panose="020B0004020202020204" pitchFamily="34" charset="0"/>
              </a:rPr>
              <a:t> </a:t>
            </a:r>
            <a:r>
              <a:rPr lang="en-GB" sz="1100" dirty="0">
                <a:solidFill>
                  <a:srgbClr val="000000"/>
                </a:solidFill>
                <a:effectLst/>
                <a:ea typeface="Aptos" panose="020B0004020202020204" pitchFamily="34" charset="0"/>
                <a:cs typeface="Aptos" panose="020B0004020202020204" pitchFamily="34" charset="0"/>
              </a:rPr>
              <a:t>do not feel well enough to go to school or do their normal activities. Your child is no longer required to do a COVID-19 rapid lateral flow test if they have symptoms. </a:t>
            </a:r>
          </a:p>
          <a:p>
            <a:r>
              <a:rPr lang="en-GB" sz="1100" b="1" dirty="0">
                <a:solidFill>
                  <a:srgbClr val="000000"/>
                </a:solidFill>
                <a:effectLst/>
                <a:ea typeface="Aptos" panose="020B0004020202020204" pitchFamily="34" charset="0"/>
                <a:cs typeface="Aptos" panose="020B0004020202020204" pitchFamily="34" charset="0"/>
              </a:rPr>
              <a:t>Ear infection</a:t>
            </a:r>
            <a:r>
              <a:rPr lang="en-GB" sz="1100" dirty="0">
                <a:solidFill>
                  <a:srgbClr val="000000"/>
                </a:solidFill>
                <a:effectLst/>
                <a:ea typeface="Aptos" panose="020B0004020202020204" pitchFamily="34" charset="0"/>
                <a:cs typeface="Aptos" panose="020B0004020202020204" pitchFamily="34" charset="0"/>
              </a:rPr>
              <a:t> - If your child has an ear infection and a high temperature or severe earache, keep them off school until they're feeling better, or their high temperature goes away.</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Hand, foot and mouth disease</a:t>
            </a:r>
            <a:r>
              <a:rPr lang="en-GB" sz="1100" dirty="0">
                <a:solidFill>
                  <a:srgbClr val="000000"/>
                </a:solidFill>
                <a:effectLst/>
                <a:ea typeface="Aptos" panose="020B0004020202020204" pitchFamily="34" charset="0"/>
                <a:cs typeface="Aptos" panose="020B0004020202020204" pitchFamily="34" charset="0"/>
              </a:rPr>
              <a:t> - If your child has hand, foot and mouth disease but seems well enough to go to school, there's no need to keep them off. Encourage your child to throw away any used tissues straight away and to wash their hands regularly.</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Head lice and nits</a:t>
            </a:r>
            <a:r>
              <a:rPr lang="en-GB" sz="1100" dirty="0">
                <a:solidFill>
                  <a:srgbClr val="000000"/>
                </a:solidFill>
                <a:effectLst/>
                <a:ea typeface="Aptos" panose="020B0004020202020204" pitchFamily="34" charset="0"/>
                <a:cs typeface="Aptos" panose="020B0004020202020204" pitchFamily="34" charset="0"/>
              </a:rPr>
              <a:t> - There's no need to keep your child off school if they have head lice. You can treat head lice and nits without seeing a GP.</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Impetigo</a:t>
            </a:r>
            <a:r>
              <a:rPr lang="en-GB" sz="1100" dirty="0">
                <a:solidFill>
                  <a:srgbClr val="000000"/>
                </a:solidFill>
                <a:effectLst/>
                <a:ea typeface="Aptos" panose="020B0004020202020204" pitchFamily="34" charset="0"/>
                <a:cs typeface="Aptos" panose="020B0004020202020204" pitchFamily="34" charset="0"/>
              </a:rPr>
              <a:t> - If your child has impetigo, they'll need treatment from a pharmacist or GP, often with antibiotics. Keep them off school until all the sores have crusted over and healed, or for 48 hours after they start antibiotic treatment. Encourage your child to wash their hands regularly and not to share things like towels and cups with others.</a:t>
            </a:r>
          </a:p>
          <a:p>
            <a:r>
              <a:rPr lang="en-GB" sz="1100" b="1" dirty="0">
                <a:solidFill>
                  <a:srgbClr val="000000"/>
                </a:solidFill>
                <a:effectLst/>
                <a:ea typeface="Aptos" panose="020B0004020202020204" pitchFamily="34" charset="0"/>
                <a:cs typeface="Aptos" panose="020B0004020202020204" pitchFamily="34" charset="0"/>
              </a:rPr>
              <a:t>Measles</a:t>
            </a:r>
            <a:r>
              <a:rPr lang="en-GB" sz="1100" dirty="0">
                <a:solidFill>
                  <a:srgbClr val="000000"/>
                </a:solidFill>
                <a:effectLst/>
                <a:ea typeface="Aptos" panose="020B0004020202020204" pitchFamily="34" charset="0"/>
                <a:cs typeface="Aptos" panose="020B0004020202020204" pitchFamily="34" charset="0"/>
              </a:rPr>
              <a:t> - If your child has measles, they'll need to see a GP. Call the GP surgery before you go in, as measles can spread to others easily. Keep your child off school for at least 4 days from when the rash first appears. They should also avoid close contact with babies and anyone who is pregnant or has a weakened immune system.</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Ringworm</a:t>
            </a:r>
            <a:r>
              <a:rPr lang="en-GB" sz="1100" dirty="0">
                <a:solidFill>
                  <a:srgbClr val="000000"/>
                </a:solidFill>
                <a:effectLst/>
                <a:ea typeface="Aptos" panose="020B0004020202020204" pitchFamily="34" charset="0"/>
                <a:cs typeface="Aptos" panose="020B0004020202020204" pitchFamily="34" charset="0"/>
              </a:rPr>
              <a:t> - If your child has ringworm, see your pharmacist unless it's on their scalp, in which case you should see a GP. It's fine for your child to go to school once they have started treatment.</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Scarlet fever</a:t>
            </a:r>
            <a:r>
              <a:rPr lang="en-GB" sz="1100" dirty="0">
                <a:solidFill>
                  <a:srgbClr val="000000"/>
                </a:solidFill>
                <a:effectLst/>
                <a:ea typeface="Aptos" panose="020B0004020202020204" pitchFamily="34" charset="0"/>
                <a:cs typeface="Aptos" panose="020B0004020202020204" pitchFamily="34" charset="0"/>
              </a:rPr>
              <a:t> - If your child has scarlet fever, they'll need treatment with antibiotics from a GP. Otherwise they'll be infectious for 2 to 3 weeks. Your child can go back to school 24 hours after starting antibiotics.</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Slapped cheek syndrome</a:t>
            </a:r>
            <a:r>
              <a:rPr lang="en-GB" sz="1100" dirty="0">
                <a:solidFill>
                  <a:srgbClr val="000000"/>
                </a:solidFill>
                <a:effectLst/>
                <a:ea typeface="Aptos" panose="020B0004020202020204" pitchFamily="34" charset="0"/>
                <a:cs typeface="Aptos" panose="020B0004020202020204" pitchFamily="34" charset="0"/>
              </a:rPr>
              <a:t> (fifth disease) - You don't need to keep your child off school if they have slapped cheek syndrome because, once the rash appears, they're no longer infectious. Let the school or teacher know if you think your child has slapped cheek syndrome.</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Sore throat</a:t>
            </a:r>
            <a:r>
              <a:rPr lang="en-GB" sz="1100" dirty="0">
                <a:solidFill>
                  <a:srgbClr val="000000"/>
                </a:solidFill>
                <a:effectLst/>
                <a:ea typeface="Aptos" panose="020B0004020202020204" pitchFamily="34" charset="0"/>
                <a:cs typeface="Aptos" panose="020B0004020202020204" pitchFamily="34" charset="0"/>
              </a:rPr>
              <a:t> - You can still send your child to school if they have a sore throat. But if they also have a high temperature, they should stay at home until it goes away. A sore throat and a high temperature can be symptoms of tonsillitis.</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Threadworms</a:t>
            </a:r>
            <a:r>
              <a:rPr lang="en-GB" sz="1100" dirty="0">
                <a:solidFill>
                  <a:srgbClr val="000000"/>
                </a:solidFill>
                <a:effectLst/>
                <a:ea typeface="Aptos" panose="020B0004020202020204" pitchFamily="34" charset="0"/>
                <a:cs typeface="Aptos" panose="020B0004020202020204" pitchFamily="34" charset="0"/>
              </a:rPr>
              <a:t> - You don't need to keep your child off school if they have threadworms. Speak to your pharmacist, who can recommend a treatment.</a:t>
            </a:r>
            <a:endParaRPr lang="en-GB" sz="1100" dirty="0">
              <a:effectLst/>
              <a:ea typeface="Aptos" panose="020B0004020202020204" pitchFamily="34" charset="0"/>
              <a:cs typeface="Aptos" panose="020B0004020202020204" pitchFamily="34" charset="0"/>
            </a:endParaRPr>
          </a:p>
          <a:p>
            <a:r>
              <a:rPr lang="en-GB" sz="1100" b="1" dirty="0">
                <a:solidFill>
                  <a:srgbClr val="000000"/>
                </a:solidFill>
                <a:effectLst/>
                <a:ea typeface="Aptos" panose="020B0004020202020204" pitchFamily="34" charset="0"/>
                <a:cs typeface="Aptos" panose="020B0004020202020204" pitchFamily="34" charset="0"/>
              </a:rPr>
              <a:t>Vomiting and diarrhoea</a:t>
            </a:r>
            <a:r>
              <a:rPr lang="en-GB" sz="1100" dirty="0">
                <a:solidFill>
                  <a:srgbClr val="000000"/>
                </a:solidFill>
                <a:effectLst/>
                <a:ea typeface="Aptos" panose="020B0004020202020204" pitchFamily="34" charset="0"/>
                <a:cs typeface="Aptos" panose="020B0004020202020204" pitchFamily="34" charset="0"/>
              </a:rPr>
              <a:t> - Children with diarrhoea or vomiting should stay away from school until they have not been sick or had diarrhoea for at least 2 days (48 hours).</a:t>
            </a:r>
            <a:endParaRPr lang="en-GB" sz="1100" dirty="0">
              <a:effectLst/>
              <a:ea typeface="Aptos" panose="020B0004020202020204" pitchFamily="34" charset="0"/>
              <a:cs typeface="Aptos" panose="020B0004020202020204" pitchFamily="34" charset="0"/>
            </a:endParaRPr>
          </a:p>
          <a:p>
            <a:endParaRPr lang="en-GB" sz="1100" dirty="0">
              <a:ea typeface="Times New Roman" panose="02020603050405020304" pitchFamily="18" charset="0"/>
              <a:cs typeface="Aptos" panose="020B0004020202020204" pitchFamily="34" charset="0"/>
            </a:endParaRPr>
          </a:p>
        </p:txBody>
      </p:sp>
      <p:pic>
        <p:nvPicPr>
          <p:cNvPr id="8" name="Picture 7">
            <a:extLst>
              <a:ext uri="{FF2B5EF4-FFF2-40B4-BE49-F238E27FC236}">
                <a16:creationId xmlns:a16="http://schemas.microsoft.com/office/drawing/2014/main" id="{66C42DC7-B0A1-7780-2A7D-977A458235F5}"/>
              </a:ext>
            </a:extLst>
          </p:cNvPr>
          <p:cNvPicPr>
            <a:picLocks noChangeAspect="1"/>
          </p:cNvPicPr>
          <p:nvPr/>
        </p:nvPicPr>
        <p:blipFill>
          <a:blip r:embed="rId24"/>
          <a:stretch>
            <a:fillRect/>
          </a:stretch>
        </p:blipFill>
        <p:spPr>
          <a:xfrm>
            <a:off x="9684155" y="349213"/>
            <a:ext cx="1008998" cy="642903"/>
          </a:xfrm>
          <a:prstGeom prst="rect">
            <a:avLst/>
          </a:prstGeom>
        </p:spPr>
      </p:pic>
      <p:pic>
        <p:nvPicPr>
          <p:cNvPr id="1028" name="Picture 4" descr="Is my child too ill for school? – Hill Farm Primary School">
            <a:extLst>
              <a:ext uri="{FF2B5EF4-FFF2-40B4-BE49-F238E27FC236}">
                <a16:creationId xmlns:a16="http://schemas.microsoft.com/office/drawing/2014/main" id="{E2609E0C-738F-EC97-C251-47B8CB044E2A}"/>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a:stretch/>
        </p:blipFill>
        <p:spPr bwMode="auto">
          <a:xfrm>
            <a:off x="3276600" y="160338"/>
            <a:ext cx="3581400" cy="149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7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hone Png Icon - Phone Clipart,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en-GB"/>
          </a:p>
        </p:txBody>
      </p:sp>
      <p:sp>
        <p:nvSpPr>
          <p:cNvPr id="29" name="Rectangle 2"/>
          <p:cNvSpPr>
            <a:spLocks noChangeArrowheads="1"/>
          </p:cNvSpPr>
          <p:nvPr/>
        </p:nvSpPr>
        <p:spPr bwMode="auto">
          <a:xfrm>
            <a:off x="4116387" y="-1"/>
            <a:ext cx="2741613" cy="9906001"/>
          </a:xfrm>
          <a:prstGeom prst="rect">
            <a:avLst/>
          </a:prstGeom>
          <a:solidFill>
            <a:srgbClr val="265A2F">
              <a:alpha val="2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BD47E549-3CDC-65F3-A621-74BF95781404}"/>
              </a:ext>
            </a:extLst>
          </p:cNvPr>
          <p:cNvSpPr txBox="1"/>
          <p:nvPr/>
        </p:nvSpPr>
        <p:spPr>
          <a:xfrm>
            <a:off x="-4637910" y="1900828"/>
            <a:ext cx="4091561" cy="584775"/>
          </a:xfrm>
          <a:prstGeom prst="rect">
            <a:avLst/>
          </a:prstGeom>
          <a:noFill/>
        </p:spPr>
        <p:txBody>
          <a:bodyPr wrap="square" rtlCol="0">
            <a:spAutoFit/>
          </a:bodyPr>
          <a:lstStyle/>
          <a:p>
            <a:r>
              <a:rPr lang="en-GB" sz="1400" b="1" dirty="0">
                <a:solidFill>
                  <a:srgbClr val="4A732F"/>
                </a:solidFill>
                <a:effectLst/>
                <a:ea typeface="Aptos" panose="020B0004020202020204" pitchFamily="34" charset="0"/>
                <a:cs typeface="Aptos" panose="020B0004020202020204" pitchFamily="34" charset="0"/>
              </a:rPr>
              <a:t>Maths</a:t>
            </a:r>
            <a:endParaRPr lang="en-GB" sz="1400" dirty="0">
              <a:effectLst/>
              <a:ea typeface="Aptos" panose="020B0004020202020204" pitchFamily="34" charset="0"/>
              <a:cs typeface="Aptos" panose="020B0004020202020204" pitchFamily="34" charset="0"/>
            </a:endParaRPr>
          </a:p>
          <a:p>
            <a:pPr algn="l"/>
            <a:endParaRPr lang="en-GB" sz="1800" b="0" i="0" u="none" strike="noStrike" baseline="0" dirty="0">
              <a:solidFill>
                <a:srgbClr val="000000"/>
              </a:solidFill>
              <a:latin typeface="Calibri" panose="020F0502020204030204" pitchFamily="34" charset="0"/>
            </a:endParaRPr>
          </a:p>
        </p:txBody>
      </p:sp>
      <p:sp>
        <p:nvSpPr>
          <p:cNvPr id="4" name="AutoShape 2" descr="Flyer for Schools.pdf">
            <a:extLst>
              <a:ext uri="{FF2B5EF4-FFF2-40B4-BE49-F238E27FC236}">
                <a16:creationId xmlns:a16="http://schemas.microsoft.com/office/drawing/2014/main" id="{85C87CD2-01B1-3524-C358-08B3BC4F9A60}"/>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a:extLst>
              <a:ext uri="{FF2B5EF4-FFF2-40B4-BE49-F238E27FC236}">
                <a16:creationId xmlns:a16="http://schemas.microsoft.com/office/drawing/2014/main" id="{8390D280-FF34-F003-08BD-F198B8851BF5}"/>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74EB933-A42B-EA31-92CC-99B5BF2C0F77}"/>
              </a:ext>
            </a:extLst>
          </p:cNvPr>
          <p:cNvSpPr txBox="1"/>
          <p:nvPr/>
        </p:nvSpPr>
        <p:spPr>
          <a:xfrm>
            <a:off x="4148973" y="-4762"/>
            <a:ext cx="2792398" cy="7525137"/>
          </a:xfrm>
          <a:prstGeom prst="rect">
            <a:avLst/>
          </a:prstGeom>
          <a:noFill/>
        </p:spPr>
        <p:txBody>
          <a:bodyPr wrap="square" rtlCol="0">
            <a:spAutoFit/>
          </a:bodyPr>
          <a:lstStyle/>
          <a:p>
            <a:pPr algn="ctr"/>
            <a:r>
              <a:rPr lang="en-GB" sz="1100" u="sng" dirty="0">
                <a:solidFill>
                  <a:srgbClr val="0563C1"/>
                </a:solidFill>
                <a:effectLst/>
                <a:latin typeface="Calibri" panose="020F0502020204030204" pitchFamily="34" charset="0"/>
                <a:ea typeface="Calibri" panose="020F0502020204030204" pitchFamily="34" charset="0"/>
                <a:hlinkClick r:id="rId2"/>
              </a:rPr>
              <a:t>Parentkind.org</a:t>
            </a:r>
            <a:r>
              <a:rPr lang="en-GB" sz="1100" dirty="0">
                <a:effectLst/>
                <a:latin typeface="Calibri" panose="020F0502020204030204" pitchFamily="34" charset="0"/>
                <a:ea typeface="Calibri" panose="020F0502020204030204" pitchFamily="34" charset="0"/>
              </a:rPr>
              <a:t> </a:t>
            </a:r>
          </a:p>
          <a:p>
            <a:pPr algn="ctr"/>
            <a:endParaRPr lang="en-GB" sz="500" dirty="0">
              <a:effectLst/>
              <a:latin typeface="Calibri" panose="020F0502020204030204" pitchFamily="34" charset="0"/>
              <a:ea typeface="Calibri" panose="020F0502020204030204" pitchFamily="34" charset="0"/>
            </a:endParaRP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r>
              <a:rPr lang="en-GB" sz="1100" dirty="0"/>
              <a:t>------------------</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300" dirty="0"/>
          </a:p>
          <a:p>
            <a:pPr algn="ctr"/>
            <a:r>
              <a:rPr lang="en-GB" sz="1100" dirty="0"/>
              <a:t>------------------</a:t>
            </a:r>
          </a:p>
          <a:p>
            <a:pPr algn="ctr"/>
            <a:endParaRPr lang="en-GB" sz="1100" dirty="0"/>
          </a:p>
        </p:txBody>
      </p:sp>
      <p:pic>
        <p:nvPicPr>
          <p:cNvPr id="5" name="Picture 4">
            <a:extLst>
              <a:ext uri="{FF2B5EF4-FFF2-40B4-BE49-F238E27FC236}">
                <a16:creationId xmlns:a16="http://schemas.microsoft.com/office/drawing/2014/main" id="{D0718E94-075D-CBDB-F826-986DCF7E72A3}"/>
              </a:ext>
            </a:extLst>
          </p:cNvPr>
          <p:cNvPicPr>
            <a:picLocks noChangeAspect="1"/>
          </p:cNvPicPr>
          <p:nvPr/>
        </p:nvPicPr>
        <p:blipFill>
          <a:blip r:embed="rId3"/>
          <a:stretch>
            <a:fillRect/>
          </a:stretch>
        </p:blipFill>
        <p:spPr>
          <a:xfrm>
            <a:off x="4218546" y="3463375"/>
            <a:ext cx="2537293" cy="3588849"/>
          </a:xfrm>
          <a:prstGeom prst="rect">
            <a:avLst/>
          </a:prstGeom>
        </p:spPr>
      </p:pic>
      <p:pic>
        <p:nvPicPr>
          <p:cNvPr id="6" name="Picture 5" descr="Social_1_parentline.png">
            <a:extLst>
              <a:ext uri="{FF2B5EF4-FFF2-40B4-BE49-F238E27FC236}">
                <a16:creationId xmlns:a16="http://schemas.microsoft.com/office/drawing/2014/main" id="{9FFDBB99-DEE7-87DF-CB41-EB1B8B5AE4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935" y="7185430"/>
            <a:ext cx="2743200" cy="2720570"/>
          </a:xfrm>
          <a:prstGeom prst="rect">
            <a:avLst/>
          </a:prstGeom>
          <a:noFill/>
          <a:ln>
            <a:noFill/>
          </a:ln>
        </p:spPr>
      </p:pic>
      <p:pic>
        <p:nvPicPr>
          <p:cNvPr id="8" name="Picture 2">
            <a:extLst>
              <a:ext uri="{FF2B5EF4-FFF2-40B4-BE49-F238E27FC236}">
                <a16:creationId xmlns:a16="http://schemas.microsoft.com/office/drawing/2014/main" id="{370CF322-6BAE-6675-B545-3D66BB4347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400" y="267909"/>
            <a:ext cx="2439584" cy="307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Kids In Raincoats And Rubber Boots Playing Stock Illustration - Download  Image Now - Child, Puddle, Jumping - iStock">
            <a:extLst>
              <a:ext uri="{FF2B5EF4-FFF2-40B4-BE49-F238E27FC236}">
                <a16:creationId xmlns:a16="http://schemas.microsoft.com/office/drawing/2014/main" id="{44C71079-D072-AC32-8D4A-DBBB8229A2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3564" y="6889241"/>
            <a:ext cx="1637189" cy="1637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hool Nursing Service | News Post Page">
            <a:extLst>
              <a:ext uri="{FF2B5EF4-FFF2-40B4-BE49-F238E27FC236}">
                <a16:creationId xmlns:a16="http://schemas.microsoft.com/office/drawing/2014/main" id="{D8478A1E-2D82-171C-3A14-F649E731F3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6037" y="5257799"/>
            <a:ext cx="1179272" cy="909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ds Swimming Vector Art, Icons, and Graphics for Free Download">
            <a:extLst>
              <a:ext uri="{FF2B5EF4-FFF2-40B4-BE49-F238E27FC236}">
                <a16:creationId xmlns:a16="http://schemas.microsoft.com/office/drawing/2014/main" id="{8DE52121-2365-C38A-297D-2BDD2594AA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4394" y="7861430"/>
            <a:ext cx="1301540" cy="549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5DD8AE7-86BA-CC17-AEED-B8468CFE827F}"/>
              </a:ext>
            </a:extLst>
          </p:cNvPr>
          <p:cNvPicPr>
            <a:picLocks noChangeAspect="1"/>
          </p:cNvPicPr>
          <p:nvPr/>
        </p:nvPicPr>
        <p:blipFill>
          <a:blip r:embed="rId9"/>
          <a:stretch>
            <a:fillRect/>
          </a:stretch>
        </p:blipFill>
        <p:spPr>
          <a:xfrm>
            <a:off x="-5960000" y="7937"/>
            <a:ext cx="2322664" cy="984179"/>
          </a:xfrm>
          <a:prstGeom prst="rect">
            <a:avLst/>
          </a:prstGeom>
        </p:spPr>
      </p:pic>
      <p:pic>
        <p:nvPicPr>
          <p:cNvPr id="14" name="Picture 2" descr="30 World Book Day Costume Ideas for Kids - Fancydress.com">
            <a:extLst>
              <a:ext uri="{FF2B5EF4-FFF2-40B4-BE49-F238E27FC236}">
                <a16:creationId xmlns:a16="http://schemas.microsoft.com/office/drawing/2014/main" id="{B1C21A07-E495-D87D-F95D-03D18902093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66368" y="4952999"/>
            <a:ext cx="1348844" cy="7596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ld Book Week – Book swap – St Joseph's Catholic Primary School">
            <a:extLst>
              <a:ext uri="{FF2B5EF4-FFF2-40B4-BE49-F238E27FC236}">
                <a16:creationId xmlns:a16="http://schemas.microsoft.com/office/drawing/2014/main" id="{9318C492-8363-DAB3-727B-278484CCBEC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9241" y="6167523"/>
            <a:ext cx="1758271" cy="12791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489980-981D-37D1-4398-29E532310D9F}"/>
              </a:ext>
            </a:extLst>
          </p:cNvPr>
          <p:cNvSpPr txBox="1"/>
          <p:nvPr/>
        </p:nvSpPr>
        <p:spPr>
          <a:xfrm>
            <a:off x="-4108" y="-4762"/>
            <a:ext cx="4121921" cy="10295126"/>
          </a:xfrm>
          <a:prstGeom prst="rect">
            <a:avLst/>
          </a:prstGeom>
          <a:noFill/>
        </p:spPr>
        <p:txBody>
          <a:bodyPr wrap="square" rtlCol="0">
            <a:spAutoFit/>
          </a:bodyPr>
          <a:lstStyle/>
          <a:p>
            <a:r>
              <a:rPr lang="en-GB" sz="1300" b="1" u="none" strike="noStrike" baseline="0" dirty="0">
                <a:solidFill>
                  <a:srgbClr val="4A732F"/>
                </a:solidFill>
                <a:latin typeface="Calibri" panose="020F0502020204030204" pitchFamily="34" charset="0"/>
              </a:rPr>
              <a:t>An Introduction to Autism and Neurodiversity for Parents </a:t>
            </a:r>
            <a:endParaRPr lang="en-GB" sz="1300" b="0" u="none" strike="noStrike" baseline="0" dirty="0">
              <a:solidFill>
                <a:srgbClr val="4A732F"/>
              </a:solidFill>
              <a:latin typeface="Calibri" panose="020F0502020204030204" pitchFamily="34" charset="0"/>
            </a:endParaRPr>
          </a:p>
          <a:p>
            <a:r>
              <a:rPr lang="en-GB" sz="1100" i="1" dirty="0"/>
              <a:t>Led by Kate Tuck &amp; Joseph </a:t>
            </a:r>
            <a:r>
              <a:rPr lang="en-GB" sz="1100" i="1" dirty="0" err="1"/>
              <a:t>Liddiard</a:t>
            </a:r>
            <a:endParaRPr lang="en-GB" sz="1100" dirty="0"/>
          </a:p>
          <a:p>
            <a:endParaRPr lang="en-GB" sz="1100" b="0" i="0" u="none" strike="noStrike" baseline="0" dirty="0">
              <a:latin typeface="Calibri" panose="020F0502020204030204" pitchFamily="34" charset="0"/>
            </a:endParaRPr>
          </a:p>
          <a:p>
            <a:endParaRPr lang="en-GB" sz="1100" dirty="0">
              <a:latin typeface="Calibri" panose="020F0502020204030204" pitchFamily="34" charset="0"/>
            </a:endParaRPr>
          </a:p>
          <a:p>
            <a:endParaRPr lang="en-GB" sz="1100" b="0" i="0" u="none" strike="noStrike" baseline="0" dirty="0">
              <a:latin typeface="Calibri" panose="020F0502020204030204" pitchFamily="34" charset="0"/>
            </a:endParaRPr>
          </a:p>
          <a:p>
            <a:endParaRPr lang="en-GB" sz="1100" b="0" i="0" u="none" strike="noStrike" baseline="0" dirty="0">
              <a:latin typeface="Calibri" panose="020F0502020204030204" pitchFamily="34" charset="0"/>
            </a:endParaRPr>
          </a:p>
          <a:p>
            <a:r>
              <a:rPr lang="en-GB" sz="1100" b="0" i="0" u="none" strike="noStrike" baseline="0" dirty="0">
                <a:latin typeface="Calibri" panose="020F0502020204030204" pitchFamily="34" charset="0"/>
              </a:rPr>
              <a:t>This session will provide parents with a basic overview of how Autism and Neurodiversity may present in children and young people. </a:t>
            </a:r>
          </a:p>
          <a:p>
            <a:r>
              <a:rPr lang="en-GB" sz="1100" b="0" i="0" u="none" strike="noStrike" baseline="0" dirty="0">
                <a:latin typeface="Calibri" panose="020F0502020204030204" pitchFamily="34" charset="0"/>
              </a:rPr>
              <a:t>• Information about Autism and Neurodiversity including the 3 areas of difference. </a:t>
            </a:r>
          </a:p>
          <a:p>
            <a:r>
              <a:rPr lang="en-GB" sz="1100" b="0" i="0" u="none" strike="noStrike" baseline="0" dirty="0">
                <a:latin typeface="Calibri" panose="020F0502020204030204" pitchFamily="34" charset="0"/>
              </a:rPr>
              <a:t>• Young person input “My experiences”. </a:t>
            </a:r>
          </a:p>
          <a:p>
            <a:endParaRPr lang="en-GB" sz="1100" b="0" i="0" u="none" strike="noStrike" baseline="0" dirty="0">
              <a:solidFill>
                <a:srgbClr val="000000"/>
              </a:solidFill>
              <a:latin typeface="Calibri" panose="020F0502020204030204" pitchFamily="34" charset="0"/>
            </a:endParaRPr>
          </a:p>
          <a:p>
            <a:r>
              <a:rPr lang="en-GB" sz="1100" b="1" i="1" u="none" strike="noStrike" baseline="0" dirty="0">
                <a:latin typeface="Calibri" panose="020F0502020204030204" pitchFamily="34" charset="0"/>
              </a:rPr>
              <a:t>Please note that your child does not need a diagnosis to attend this session. No charge to attend. This course is open to families who live in BCP. </a:t>
            </a:r>
          </a:p>
          <a:p>
            <a:endParaRPr lang="en-GB" sz="500" b="0" i="0" u="none" strike="noStrike" baseline="0" dirty="0"/>
          </a:p>
          <a:p>
            <a:r>
              <a:rPr lang="en-GB" sz="1100" b="0" i="0" u="none" strike="noStrike" baseline="0" dirty="0"/>
              <a:t>Please email; </a:t>
            </a:r>
            <a:r>
              <a:rPr lang="en-GB" sz="1100" b="0" i="0" u="none" strike="noStrike" baseline="0" dirty="0">
                <a:hlinkClick r:id="rId12"/>
              </a:rPr>
              <a:t>ltsa@linwood.bournemouth.sch.uk</a:t>
            </a:r>
            <a:r>
              <a:rPr lang="en-GB" sz="1100" b="0" i="0" u="none" strike="noStrike" baseline="0" dirty="0"/>
              <a:t> for session details / availability. </a:t>
            </a:r>
          </a:p>
          <a:p>
            <a:endParaRPr lang="en-GB" sz="500" b="1" dirty="0">
              <a:ea typeface="Calibri" panose="020F0502020204030204" pitchFamily="34" charset="0"/>
            </a:endParaRPr>
          </a:p>
          <a:p>
            <a:r>
              <a:rPr lang="en-GB" sz="1400" b="1" dirty="0">
                <a:solidFill>
                  <a:srgbClr val="4A732F"/>
                </a:solidFill>
                <a:effectLst/>
                <a:latin typeface="Calibri" panose="020F0502020204030204" pitchFamily="34" charset="0"/>
                <a:ea typeface="Calibri" panose="020F0502020204030204" pitchFamily="34" charset="0"/>
              </a:rPr>
              <a:t>Umbrella Group autism talks and workshops</a:t>
            </a:r>
          </a:p>
          <a:p>
            <a:endParaRPr lang="en-GB" sz="1100" b="1" dirty="0">
              <a:latin typeface="Calibri" panose="020F0502020204030204" pitchFamily="34" charset="0"/>
              <a:ea typeface="Calibri" panose="020F0502020204030204" pitchFamily="34" charset="0"/>
            </a:endParaRPr>
          </a:p>
          <a:p>
            <a:endParaRPr lang="en-GB" sz="1100" b="1" dirty="0">
              <a:effectLst/>
              <a:latin typeface="Calibri" panose="020F0502020204030204" pitchFamily="34" charset="0"/>
              <a:ea typeface="Calibri" panose="020F0502020204030204" pitchFamily="34" charset="0"/>
            </a:endParaRPr>
          </a:p>
          <a:p>
            <a:endParaRPr lang="en-GB" sz="1100" b="1" dirty="0">
              <a:latin typeface="Calibri" panose="020F0502020204030204" pitchFamily="34" charset="0"/>
              <a:ea typeface="Calibri" panose="020F0502020204030204" pitchFamily="34" charset="0"/>
            </a:endParaRPr>
          </a:p>
          <a:p>
            <a:endParaRPr lang="en-GB" sz="1100" b="1" dirty="0">
              <a:effectLst/>
              <a:latin typeface="Calibri" panose="020F0502020204030204" pitchFamily="34" charset="0"/>
              <a:ea typeface="Calibri" panose="020F0502020204030204" pitchFamily="34" charset="0"/>
            </a:endParaRPr>
          </a:p>
          <a:p>
            <a:endParaRPr lang="en-GB" sz="1100" b="1" dirty="0">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dirty="0"/>
              <a:t>We are a parent led support group, for parents of children and young adults with ASD which has been running for 10 years. We are known as The Umbrella Group, with its connotations of protection and covering a wide spectrum of behaviours which all come under the same umbrella of autism. </a:t>
            </a:r>
          </a:p>
          <a:p>
            <a:endParaRPr lang="en-GB" sz="500" dirty="0"/>
          </a:p>
          <a:p>
            <a:r>
              <a:rPr lang="en-GB" sz="1100" b="0" i="0" u="none" strike="noStrike" baseline="0" dirty="0">
                <a:solidFill>
                  <a:srgbClr val="000000"/>
                </a:solidFill>
              </a:rPr>
              <a:t>At present, the Umbrella parents have children and young adults ranging from 3yrs -27 and are in a number of different settings ranging from mainstream to special schools and colleges, as well as adult services and independent living. We also have parents who have children who are Home-schooled or at home because there wasn’t a place that could meet their needs or they were unable to cope with a school environment. The children range from needing substantial support to those who need some support to function in their daily lives. Level of intelligence and academic capability, is not necessarily an indication of how much support is needed. The one element that seems to be common with all of them is anxiety. </a:t>
            </a:r>
          </a:p>
          <a:p>
            <a:endParaRPr lang="en-GB" sz="500" b="0" i="0" u="none" strike="noStrike" baseline="0" dirty="0">
              <a:solidFill>
                <a:srgbClr val="000000"/>
              </a:solidFill>
            </a:endParaRPr>
          </a:p>
          <a:p>
            <a:r>
              <a:rPr lang="en-GB" sz="1100" b="0" i="0" u="none" strike="noStrike" baseline="0" dirty="0">
                <a:solidFill>
                  <a:srgbClr val="000000"/>
                </a:solidFill>
              </a:rPr>
              <a:t>The group usually meets on the fourth Saturday of the month, but this can vary due to school holidays. The meetings are from 10am-1230 in the Pool room at Portfield School, </a:t>
            </a:r>
            <a:r>
              <a:rPr lang="en-GB" sz="1100" b="0" i="0" u="none" strike="noStrike" baseline="0" dirty="0" err="1">
                <a:solidFill>
                  <a:srgbClr val="000000"/>
                </a:solidFill>
              </a:rPr>
              <a:t>Hurn</a:t>
            </a:r>
            <a:r>
              <a:rPr lang="en-GB" sz="1100" b="0" i="0" u="none" strike="noStrike" baseline="0" dirty="0">
                <a:solidFill>
                  <a:srgbClr val="000000"/>
                </a:solidFill>
              </a:rPr>
              <a:t>. </a:t>
            </a:r>
          </a:p>
          <a:p>
            <a:endParaRPr lang="en-GB" sz="500" dirty="0">
              <a:effectLst/>
              <a:latin typeface="Calibri" panose="020F0502020204030204" pitchFamily="34" charset="0"/>
              <a:ea typeface="Calibri" panose="020F0502020204030204" pitchFamily="34" charset="0"/>
            </a:endParaRPr>
          </a:p>
          <a:p>
            <a:r>
              <a:rPr lang="en-GB" sz="1100" b="0" i="0" u="none" strike="noStrike" baseline="0" dirty="0">
                <a:solidFill>
                  <a:srgbClr val="000000"/>
                </a:solidFill>
              </a:rPr>
              <a:t>It can be quite isolating when you have a child with ASD, especially if they attend a mainstream school, so The Umbrella group gives parents an opportunity to meet other parents of children on the spectrum. </a:t>
            </a:r>
          </a:p>
          <a:p>
            <a:endParaRPr lang="en-GB" sz="500" b="0" i="0" u="none" strike="noStrike" baseline="0" dirty="0">
              <a:solidFill>
                <a:srgbClr val="000000"/>
              </a:solidFill>
            </a:endParaRPr>
          </a:p>
          <a:p>
            <a:r>
              <a:rPr lang="en-GB" sz="1100" dirty="0">
                <a:solidFill>
                  <a:srgbClr val="222222"/>
                </a:solidFill>
                <a:latin typeface="Calibri" panose="020F0502020204030204" pitchFamily="34" charset="0"/>
                <a:ea typeface="Calibri" panose="020F0502020204030204" pitchFamily="34" charset="0"/>
              </a:rPr>
              <a:t>The next Umbrella group coffee morning for parents and carers of children with autism is on </a:t>
            </a:r>
            <a:r>
              <a:rPr lang="en-GB" sz="1100" b="1" dirty="0">
                <a:solidFill>
                  <a:srgbClr val="222222"/>
                </a:solidFill>
                <a:latin typeface="Calibri" panose="020F0502020204030204" pitchFamily="34" charset="0"/>
                <a:ea typeface="Calibri" panose="020F0502020204030204" pitchFamily="34" charset="0"/>
              </a:rPr>
              <a:t>Saturday 27 April </a:t>
            </a:r>
            <a:r>
              <a:rPr lang="en-GB" sz="1100" dirty="0">
                <a:solidFill>
                  <a:srgbClr val="222222"/>
                </a:solidFill>
                <a:latin typeface="Calibri" panose="020F0502020204030204" pitchFamily="34" charset="0"/>
                <a:ea typeface="Calibri" panose="020F0502020204030204" pitchFamily="34" charset="0"/>
              </a:rPr>
              <a:t>from 10am to 12.30pm at Portfield School.</a:t>
            </a:r>
          </a:p>
          <a:p>
            <a:endParaRPr lang="en-GB" sz="500" dirty="0">
              <a:solidFill>
                <a:srgbClr val="222222"/>
              </a:solidFill>
              <a:latin typeface="Calibri" panose="020F0502020204030204" pitchFamily="34" charset="0"/>
              <a:ea typeface="Calibri" panose="020F0502020204030204" pitchFamily="34" charset="0"/>
            </a:endParaRPr>
          </a:p>
          <a:p>
            <a:r>
              <a:rPr lang="en-GB" sz="1100" dirty="0">
                <a:solidFill>
                  <a:srgbClr val="222222"/>
                </a:solidFill>
                <a:effectLst/>
                <a:latin typeface="Calibri" panose="020F0502020204030204" pitchFamily="34" charset="0"/>
                <a:ea typeface="Calibri" panose="020F0502020204030204" pitchFamily="34" charset="0"/>
              </a:rPr>
              <a:t>Further details and dates of future events can be found below:</a:t>
            </a:r>
            <a:endParaRPr lang="en-GB" sz="1100" dirty="0">
              <a:effectLst/>
              <a:latin typeface="Calibri" panose="020F0502020204030204" pitchFamily="34" charset="0"/>
              <a:ea typeface="Calibri" panose="020F0502020204030204" pitchFamily="34" charset="0"/>
            </a:endParaRPr>
          </a:p>
          <a:p>
            <a:r>
              <a:rPr lang="en-GB" sz="1100" u="sng" kern="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3"/>
              </a:rPr>
              <a:t>Umbrella_meetings_2024</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1400" b="1" dirty="0">
              <a:solidFill>
                <a:srgbClr val="4A732F"/>
              </a:solidFill>
              <a:ea typeface="Calibri" panose="020F0502020204030204" pitchFamily="34" charset="0"/>
            </a:endParaRPr>
          </a:p>
          <a:p>
            <a:r>
              <a:rPr lang="en-GB" sz="1400" b="1" dirty="0">
                <a:solidFill>
                  <a:srgbClr val="4A732F"/>
                </a:solidFill>
                <a:ea typeface="Calibri" panose="020F0502020204030204" pitchFamily="34" charset="0"/>
              </a:rPr>
              <a:t> </a:t>
            </a:r>
            <a:endParaRPr lang="en-GB" sz="1100" dirty="0">
              <a:ea typeface="Calibri" panose="020F0502020204030204" pitchFamily="34" charset="0"/>
            </a:endParaRPr>
          </a:p>
          <a:p>
            <a:endParaRPr lang="en-GB" sz="1100" dirty="0">
              <a:effectLst/>
              <a:ea typeface="Calibri" panose="020F0502020204030204" pitchFamily="34" charset="0"/>
            </a:endParaRPr>
          </a:p>
        </p:txBody>
      </p:sp>
      <p:pic>
        <p:nvPicPr>
          <p:cNvPr id="16" name="Picture 15">
            <a:extLst>
              <a:ext uri="{FF2B5EF4-FFF2-40B4-BE49-F238E27FC236}">
                <a16:creationId xmlns:a16="http://schemas.microsoft.com/office/drawing/2014/main" id="{933BD243-2BCA-5138-432C-AFDFF5AF007A}"/>
              </a:ext>
            </a:extLst>
          </p:cNvPr>
          <p:cNvPicPr>
            <a:picLocks noChangeAspect="1"/>
          </p:cNvPicPr>
          <p:nvPr/>
        </p:nvPicPr>
        <p:blipFill>
          <a:blip r:embed="rId14"/>
          <a:stretch>
            <a:fillRect/>
          </a:stretch>
        </p:blipFill>
        <p:spPr>
          <a:xfrm>
            <a:off x="71421" y="438324"/>
            <a:ext cx="2433637" cy="553792"/>
          </a:xfrm>
          <a:prstGeom prst="rect">
            <a:avLst/>
          </a:prstGeom>
        </p:spPr>
      </p:pic>
      <p:pic>
        <p:nvPicPr>
          <p:cNvPr id="17" name="Picture 16">
            <a:extLst>
              <a:ext uri="{FF2B5EF4-FFF2-40B4-BE49-F238E27FC236}">
                <a16:creationId xmlns:a16="http://schemas.microsoft.com/office/drawing/2014/main" id="{BC7467E1-EBD4-4C18-3CD8-127D89BAAC6B}"/>
              </a:ext>
            </a:extLst>
          </p:cNvPr>
          <p:cNvPicPr>
            <a:picLocks noChangeAspect="1"/>
          </p:cNvPicPr>
          <p:nvPr/>
        </p:nvPicPr>
        <p:blipFill rotWithShape="1">
          <a:blip r:embed="rId15"/>
          <a:srcRect b="22660"/>
          <a:stretch/>
        </p:blipFill>
        <p:spPr>
          <a:xfrm>
            <a:off x="-8576" y="9485187"/>
            <a:ext cx="4124963" cy="449558"/>
          </a:xfrm>
          <a:prstGeom prst="rect">
            <a:avLst/>
          </a:prstGeom>
        </p:spPr>
      </p:pic>
      <p:pic>
        <p:nvPicPr>
          <p:cNvPr id="18" name="Picture 17" descr="A young child looking at a large tube&#10;&#10;Description automatically generated">
            <a:extLst>
              <a:ext uri="{FF2B5EF4-FFF2-40B4-BE49-F238E27FC236}">
                <a16:creationId xmlns:a16="http://schemas.microsoft.com/office/drawing/2014/main" id="{46407514-61AC-7C33-A08E-C2DEEC64F036}"/>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74606" y="374292"/>
            <a:ext cx="1022784" cy="681856"/>
          </a:xfrm>
          <a:prstGeom prst="rect">
            <a:avLst/>
          </a:prstGeom>
          <a:noFill/>
          <a:ln>
            <a:noFill/>
          </a:ln>
        </p:spPr>
      </p:pic>
      <p:pic>
        <p:nvPicPr>
          <p:cNvPr id="19" name="Picture 18" descr="A child holding a rainbow umbrella&#10;&#10;Description automatically generated">
            <a:extLst>
              <a:ext uri="{FF2B5EF4-FFF2-40B4-BE49-F238E27FC236}">
                <a16:creationId xmlns:a16="http://schemas.microsoft.com/office/drawing/2014/main" id="{5AEFF695-F5E4-D369-0730-F96A477BBE31}"/>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03016" y="3338630"/>
            <a:ext cx="1306248" cy="875780"/>
          </a:xfrm>
          <a:prstGeom prst="rect">
            <a:avLst/>
          </a:prstGeom>
          <a:noFill/>
          <a:ln>
            <a:noFill/>
          </a:ln>
        </p:spPr>
      </p:pic>
    </p:spTree>
    <p:extLst>
      <p:ext uri="{BB962C8B-B14F-4D97-AF65-F5344CB8AC3E}">
        <p14:creationId xmlns:p14="http://schemas.microsoft.com/office/powerpoint/2010/main" val="49693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hone Png Icon - Phone Clipart,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en-GB"/>
          </a:p>
        </p:txBody>
      </p:sp>
      <p:sp>
        <p:nvSpPr>
          <p:cNvPr id="29" name="Rectangle 2"/>
          <p:cNvSpPr>
            <a:spLocks noChangeArrowheads="1"/>
          </p:cNvSpPr>
          <p:nvPr/>
        </p:nvSpPr>
        <p:spPr bwMode="auto">
          <a:xfrm>
            <a:off x="4116387" y="-1"/>
            <a:ext cx="2741613" cy="9906001"/>
          </a:xfrm>
          <a:prstGeom prst="rect">
            <a:avLst/>
          </a:prstGeom>
          <a:solidFill>
            <a:srgbClr val="265A2F">
              <a:alpha val="2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AutoShape 2" descr="Flyer for Schools.pdf">
            <a:extLst>
              <a:ext uri="{FF2B5EF4-FFF2-40B4-BE49-F238E27FC236}">
                <a16:creationId xmlns:a16="http://schemas.microsoft.com/office/drawing/2014/main" id="{85C87CD2-01B1-3524-C358-08B3BC4F9A60}"/>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a:extLst>
              <a:ext uri="{FF2B5EF4-FFF2-40B4-BE49-F238E27FC236}">
                <a16:creationId xmlns:a16="http://schemas.microsoft.com/office/drawing/2014/main" id="{8390D280-FF34-F003-08BD-F198B8851BF5}"/>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74EB933-A42B-EA31-92CC-99B5BF2C0F77}"/>
              </a:ext>
            </a:extLst>
          </p:cNvPr>
          <p:cNvSpPr txBox="1"/>
          <p:nvPr/>
        </p:nvSpPr>
        <p:spPr>
          <a:xfrm>
            <a:off x="4148973" y="-4762"/>
            <a:ext cx="2792398" cy="10125849"/>
          </a:xfrm>
          <a:prstGeom prst="rect">
            <a:avLst/>
          </a:prstGeom>
          <a:noFill/>
        </p:spPr>
        <p:txBody>
          <a:bodyPr wrap="square" rtlCol="0">
            <a:spAutoFit/>
          </a:bodyPr>
          <a:lstStyle/>
          <a:p>
            <a:pPr algn="ctr"/>
            <a:r>
              <a:rPr lang="en-GB" sz="1400" b="1" dirty="0">
                <a:solidFill>
                  <a:srgbClr val="4A732F"/>
                </a:solidFill>
                <a:effectLst/>
                <a:ea typeface="Aptos" panose="020B0004020202020204" pitchFamily="34" charset="0"/>
                <a:cs typeface="Aptos" panose="020B0004020202020204" pitchFamily="34" charset="0"/>
              </a:rPr>
              <a:t>Maths Homework Survey for </a:t>
            </a:r>
          </a:p>
          <a:p>
            <a:pPr algn="ctr"/>
            <a:r>
              <a:rPr lang="en-GB" sz="1400" b="1" dirty="0">
                <a:solidFill>
                  <a:srgbClr val="4A732F"/>
                </a:solidFill>
                <a:effectLst/>
                <a:ea typeface="Aptos" panose="020B0004020202020204" pitchFamily="34" charset="0"/>
                <a:cs typeface="Aptos" panose="020B0004020202020204" pitchFamily="34" charset="0"/>
              </a:rPr>
              <a:t>Key Stage 2 children</a:t>
            </a:r>
          </a:p>
          <a:p>
            <a:pPr algn="ctr"/>
            <a:endParaRPr lang="en-GB" sz="1400" b="1" dirty="0">
              <a:solidFill>
                <a:srgbClr val="4A732F"/>
              </a:solidFill>
              <a:ea typeface="Aptos" panose="020B0004020202020204" pitchFamily="34" charset="0"/>
              <a:cs typeface="Aptos" panose="020B0004020202020204" pitchFamily="34" charset="0"/>
            </a:endParaRPr>
          </a:p>
          <a:p>
            <a:pPr algn="ctr"/>
            <a:endParaRPr lang="en-GB" sz="1400" b="1" dirty="0">
              <a:solidFill>
                <a:srgbClr val="4A732F"/>
              </a:solidFill>
              <a:ea typeface="Aptos" panose="020B0004020202020204" pitchFamily="34" charset="0"/>
              <a:cs typeface="Aptos" panose="020B0004020202020204" pitchFamily="34" charset="0"/>
            </a:endParaRPr>
          </a:p>
          <a:p>
            <a:pPr algn="ctr"/>
            <a:endParaRPr lang="en-GB" sz="600" b="1" dirty="0">
              <a:solidFill>
                <a:srgbClr val="4A732F"/>
              </a:solidFill>
              <a:effectLst/>
              <a:ea typeface="Aptos" panose="020B0004020202020204" pitchFamily="34" charset="0"/>
              <a:cs typeface="Aptos" panose="020B0004020202020204" pitchFamily="34" charset="0"/>
            </a:endParaRPr>
          </a:p>
          <a:p>
            <a:pPr algn="ctr"/>
            <a:endParaRPr lang="en-GB" sz="500" dirty="0">
              <a:solidFill>
                <a:srgbClr val="4A732F"/>
              </a:solidFill>
              <a:effectLst/>
              <a:ea typeface="Aptos" panose="020B0004020202020204" pitchFamily="34" charset="0"/>
              <a:cs typeface="Aptos" panose="020B0004020202020204" pitchFamily="34" charset="0"/>
            </a:endParaRPr>
          </a:p>
          <a:p>
            <a:endParaRPr lang="en-GB" sz="1100" dirty="0">
              <a:solidFill>
                <a:srgbClr val="000000"/>
              </a:solidFill>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As you know, at the beginning of September 2023 the Maths Team took the decision to use Maths Flex, rather than Maths Homework books. This was because Maths Flex seemed to offer many benefits for our children (and parents), including</a:t>
            </a:r>
            <a:r>
              <a:rPr lang="en-GB" sz="1100" dirty="0">
                <a:ea typeface="Aptos" panose="020B0004020202020204" pitchFamily="34" charset="0"/>
                <a:cs typeface="Aptos" panose="020B0004020202020204" pitchFamily="34" charset="0"/>
              </a:rPr>
              <a:t> </a:t>
            </a:r>
            <a:r>
              <a:rPr lang="en-GB" sz="1100" dirty="0">
                <a:solidFill>
                  <a:srgbClr val="000000"/>
                </a:solidFill>
                <a:ea typeface="Aptos" panose="020B0004020202020204" pitchFamily="34" charset="0"/>
                <a:cs typeface="Aptos" panose="020B0004020202020204" pitchFamily="34" charset="0"/>
              </a:rPr>
              <a:t>v</a:t>
            </a:r>
            <a:r>
              <a:rPr lang="en-GB" sz="1100" dirty="0">
                <a:solidFill>
                  <a:srgbClr val="000000"/>
                </a:solidFill>
                <a:effectLst/>
                <a:ea typeface="Aptos" panose="020B0004020202020204" pitchFamily="34" charset="0"/>
                <a:cs typeface="Aptos" panose="020B0004020202020204" pitchFamily="34" charset="0"/>
              </a:rPr>
              <a:t>ideos that support understanding of how the Maths concepts are being taught in school.</a:t>
            </a:r>
          </a:p>
          <a:p>
            <a:endParaRPr lang="en-GB" sz="1100"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Maths Flex is linked with the Power Maths scheme used in school, so homework is a direct reflection of what has been taught in class. The</a:t>
            </a:r>
            <a:r>
              <a:rPr lang="en-GB" sz="1100" dirty="0">
                <a:ea typeface="Aptos" panose="020B0004020202020204" pitchFamily="34" charset="0"/>
                <a:cs typeface="Aptos" panose="020B0004020202020204" pitchFamily="34" charset="0"/>
              </a:rPr>
              <a:t> </a:t>
            </a:r>
            <a:r>
              <a:rPr lang="en-GB" sz="1100" dirty="0">
                <a:solidFill>
                  <a:srgbClr val="000000"/>
                </a:solidFill>
                <a:effectLst/>
                <a:ea typeface="Aptos" panose="020B0004020202020204" pitchFamily="34" charset="0"/>
                <a:cs typeface="Aptos" panose="020B0004020202020204" pitchFamily="34" charset="0"/>
              </a:rPr>
              <a:t>Maths Flex system should offer feedback both to your child and yourself, giving an overview of what is going well and where practice is still needed or to be completed; it also suggests other activities in order to apply learning to give further challenge to the learner, if wanted. </a:t>
            </a:r>
            <a:endParaRPr lang="en-GB" sz="1100" dirty="0">
              <a:effectLst/>
              <a:ea typeface="Aptos" panose="020B0004020202020204" pitchFamily="34" charset="0"/>
              <a:cs typeface="Aptos" panose="020B0004020202020204" pitchFamily="34" charset="0"/>
            </a:endParaRPr>
          </a:p>
          <a:p>
            <a:endParaRPr lang="en-GB" sz="1100" dirty="0">
              <a:solidFill>
                <a:srgbClr val="000000"/>
              </a:solidFill>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We have had great feedback from parents where Maths Flex is successfully working at home, however, we know that some families have experienced difficulties and Maths Flex has been frustrating and demoralising for children, which is not acceptable; the school has made this known to Pearsons.</a:t>
            </a:r>
          </a:p>
          <a:p>
            <a:endParaRPr lang="en-GB" sz="1100"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We are now looking to make decisions for next September and would value the feedback that you have to give us - either positive or negative. We realise that any decision we take will not please everyone but would like to consult you as parents. This will only take about two minutes of your time. Please click the following link to complete the survey.</a:t>
            </a:r>
            <a:r>
              <a:rPr lang="en-GB" sz="1100" u="sng" dirty="0">
                <a:solidFill>
                  <a:srgbClr val="000000"/>
                </a:solidFill>
                <a:effectLst/>
                <a:ea typeface="Aptos" panose="020B0004020202020204" pitchFamily="34" charset="0"/>
                <a:cs typeface="Aptos" panose="020B0004020202020204" pitchFamily="34" charset="0"/>
              </a:rPr>
              <a:t> </a:t>
            </a:r>
            <a:r>
              <a:rPr lang="en-GB" sz="1100" u="sng" dirty="0">
                <a:solidFill>
                  <a:srgbClr val="000000"/>
                </a:solidFill>
                <a:ea typeface="Aptos" panose="020B0004020202020204" pitchFamily="34" charset="0"/>
                <a:cs typeface="Aptos" panose="020B0004020202020204" pitchFamily="34" charset="0"/>
                <a:hlinkClick r:id="rId2"/>
              </a:rPr>
              <a:t>https://forms.office.com/e/sXNUCJYJ0k</a:t>
            </a:r>
            <a:endParaRPr lang="en-GB" sz="1100" dirty="0">
              <a:ea typeface="Aptos" panose="020B0004020202020204" pitchFamily="34" charset="0"/>
              <a:cs typeface="Aptos" panose="020B0004020202020204" pitchFamily="34" charset="0"/>
            </a:endParaRPr>
          </a:p>
          <a:p>
            <a:endParaRPr lang="en-GB" sz="500" dirty="0">
              <a:effectLst/>
              <a:ea typeface="Aptos" panose="020B0004020202020204" pitchFamily="34" charset="0"/>
              <a:cs typeface="Aptos" panose="020B0004020202020204" pitchFamily="34" charset="0"/>
            </a:endParaRPr>
          </a:p>
          <a:p>
            <a:endParaRPr lang="en-GB" sz="500" dirty="0">
              <a:solidFill>
                <a:srgbClr val="000000"/>
              </a:solidFill>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Thank you.</a:t>
            </a:r>
          </a:p>
          <a:p>
            <a:r>
              <a:rPr lang="en-GB" sz="1100" b="1" dirty="0">
                <a:solidFill>
                  <a:srgbClr val="000000"/>
                </a:solidFill>
                <a:effectLst/>
                <a:ea typeface="Aptos" panose="020B0004020202020204" pitchFamily="34" charset="0"/>
                <a:cs typeface="Aptos" panose="020B0004020202020204" pitchFamily="34" charset="0"/>
              </a:rPr>
              <a:t>The Maths Team</a:t>
            </a:r>
            <a:endParaRPr lang="en-GB" sz="1100" b="1" dirty="0">
              <a:effectLst/>
              <a:ea typeface="Aptos" panose="020B0004020202020204" pitchFamily="34" charset="0"/>
              <a:cs typeface="Aptos" panose="020B0004020202020204" pitchFamily="34" charset="0"/>
            </a:endParaRPr>
          </a:p>
          <a:p>
            <a:pPr algn="ctr"/>
            <a:r>
              <a:rPr lang="en-GB" sz="1100" dirty="0">
                <a:solidFill>
                  <a:srgbClr val="000000"/>
                </a:solidFill>
                <a:effectLst/>
                <a:ea typeface="Aptos" panose="020B0004020202020204" pitchFamily="34" charset="0"/>
                <a:cs typeface="Aptos" panose="020B0004020202020204" pitchFamily="34" charset="0"/>
              </a:rPr>
              <a:t> ----------------</a:t>
            </a:r>
          </a:p>
          <a:p>
            <a:pPr algn="ctr"/>
            <a:endParaRPr lang="en-GB" sz="500" b="1" dirty="0">
              <a:solidFill>
                <a:srgbClr val="4A732F"/>
              </a:solidFill>
              <a:ea typeface="Times New Roman" panose="02020603050405020304" pitchFamily="18" charset="0"/>
              <a:cs typeface="Aptos" panose="020B0004020202020204" pitchFamily="34" charset="0"/>
            </a:endParaRPr>
          </a:p>
          <a:p>
            <a:pPr algn="ctr"/>
            <a:r>
              <a:rPr lang="en-GB" sz="1400" b="1" dirty="0">
                <a:solidFill>
                  <a:srgbClr val="4A732F"/>
                </a:solidFill>
                <a:ea typeface="Times New Roman" panose="02020603050405020304" pitchFamily="18" charset="0"/>
                <a:cs typeface="Aptos" panose="020B0004020202020204" pitchFamily="34" charset="0"/>
              </a:rPr>
              <a:t>School Reports</a:t>
            </a:r>
          </a:p>
          <a:p>
            <a:pPr algn="ctr"/>
            <a:endParaRPr lang="en-GB" sz="1100" b="1" dirty="0">
              <a:solidFill>
                <a:srgbClr val="4A732F"/>
              </a:solidFill>
              <a:ea typeface="Times New Roman" panose="02020603050405020304" pitchFamily="18" charset="0"/>
              <a:cs typeface="Aptos" panose="020B0004020202020204" pitchFamily="34" charset="0"/>
            </a:endParaRPr>
          </a:p>
          <a:p>
            <a:r>
              <a:rPr lang="en-GB" sz="1100" dirty="0">
                <a:ea typeface="Aptos" panose="020B0004020202020204" pitchFamily="34" charset="0"/>
                <a:cs typeface="Aptos" panose="020B0004020202020204" pitchFamily="34" charset="0"/>
              </a:rPr>
              <a:t>School reports will be sent out to parents after the easter holidays, by the end of the day on Friday 19</a:t>
            </a:r>
            <a:r>
              <a:rPr lang="en-GB" sz="1100" baseline="30000" dirty="0">
                <a:ea typeface="Aptos" panose="020B0004020202020204" pitchFamily="34" charset="0"/>
                <a:cs typeface="Aptos" panose="020B0004020202020204" pitchFamily="34" charset="0"/>
              </a:rPr>
              <a:t>th</a:t>
            </a:r>
            <a:r>
              <a:rPr lang="en-GB" sz="1100" dirty="0">
                <a:ea typeface="Aptos" panose="020B0004020202020204" pitchFamily="34" charset="0"/>
                <a:cs typeface="Aptos" panose="020B0004020202020204" pitchFamily="34" charset="0"/>
              </a:rPr>
              <a:t> April. We look forward to reading your comments on the reply slips sent out with the reports.</a:t>
            </a:r>
          </a:p>
        </p:txBody>
      </p:sp>
      <p:pic>
        <p:nvPicPr>
          <p:cNvPr id="12" name="Picture 2" descr="Kids In Raincoats And Rubber Boots Playing Stock Illustration - Download  Image Now - Child, Puddle, Jumping - iStock">
            <a:extLst>
              <a:ext uri="{FF2B5EF4-FFF2-40B4-BE49-F238E27FC236}">
                <a16:creationId xmlns:a16="http://schemas.microsoft.com/office/drawing/2014/main" id="{44C71079-D072-AC32-8D4A-DBBB8229A2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564" y="6889241"/>
            <a:ext cx="1637189" cy="1637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hool Nursing Service | News Post Page">
            <a:extLst>
              <a:ext uri="{FF2B5EF4-FFF2-40B4-BE49-F238E27FC236}">
                <a16:creationId xmlns:a16="http://schemas.microsoft.com/office/drawing/2014/main" id="{D8478A1E-2D82-171C-3A14-F649E731F3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37" y="5257799"/>
            <a:ext cx="1179272" cy="909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ds Swimming Vector Art, Icons, and Graphics for Free Download">
            <a:extLst>
              <a:ext uri="{FF2B5EF4-FFF2-40B4-BE49-F238E27FC236}">
                <a16:creationId xmlns:a16="http://schemas.microsoft.com/office/drawing/2014/main" id="{8DE52121-2365-C38A-297D-2BDD2594AA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4394" y="7861430"/>
            <a:ext cx="1301540" cy="549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5DD8AE7-86BA-CC17-AEED-B8468CFE827F}"/>
              </a:ext>
            </a:extLst>
          </p:cNvPr>
          <p:cNvPicPr>
            <a:picLocks noChangeAspect="1"/>
          </p:cNvPicPr>
          <p:nvPr/>
        </p:nvPicPr>
        <p:blipFill>
          <a:blip r:embed="rId6"/>
          <a:stretch>
            <a:fillRect/>
          </a:stretch>
        </p:blipFill>
        <p:spPr>
          <a:xfrm>
            <a:off x="-5960000" y="7937"/>
            <a:ext cx="2322664" cy="984179"/>
          </a:xfrm>
          <a:prstGeom prst="rect">
            <a:avLst/>
          </a:prstGeom>
        </p:spPr>
      </p:pic>
      <p:pic>
        <p:nvPicPr>
          <p:cNvPr id="14" name="Picture 2" descr="30 World Book Day Costume Ideas for Kids - Fancydress.com">
            <a:extLst>
              <a:ext uri="{FF2B5EF4-FFF2-40B4-BE49-F238E27FC236}">
                <a16:creationId xmlns:a16="http://schemas.microsoft.com/office/drawing/2014/main" id="{B1C21A07-E495-D87D-F95D-03D1890209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368" y="4952999"/>
            <a:ext cx="1348844" cy="7596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ld Book Week – Book swap – St Joseph's Catholic Primary School">
            <a:extLst>
              <a:ext uri="{FF2B5EF4-FFF2-40B4-BE49-F238E27FC236}">
                <a16:creationId xmlns:a16="http://schemas.microsoft.com/office/drawing/2014/main" id="{9318C492-8363-DAB3-727B-278484CCBE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9241" y="6167523"/>
            <a:ext cx="1758271" cy="1279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9C6AE6-5CE4-04F6-4F84-8F6275B83C1F}"/>
              </a:ext>
            </a:extLst>
          </p:cNvPr>
          <p:cNvSpPr txBox="1"/>
          <p:nvPr/>
        </p:nvSpPr>
        <p:spPr>
          <a:xfrm>
            <a:off x="0" y="0"/>
            <a:ext cx="4091561" cy="9848850"/>
          </a:xfrm>
          <a:prstGeom prst="rect">
            <a:avLst/>
          </a:prstGeom>
          <a:noFill/>
        </p:spPr>
        <p:txBody>
          <a:bodyPr wrap="square" rtlCol="0">
            <a:spAutoFit/>
          </a:bodyPr>
          <a:lstStyle/>
          <a:p>
            <a:r>
              <a:rPr lang="en-GB" sz="1400" b="1" dirty="0">
                <a:solidFill>
                  <a:srgbClr val="4A732F"/>
                </a:solidFill>
                <a:ea typeface="Aptos" panose="020B0004020202020204" pitchFamily="34" charset="0"/>
                <a:cs typeface="Aptos" panose="020B0004020202020204" pitchFamily="34" charset="0"/>
              </a:rPr>
              <a:t>Family Separation</a:t>
            </a:r>
          </a:p>
          <a:p>
            <a:endParaRPr lang="en-GB" sz="500" i="1" dirty="0">
              <a:solidFill>
                <a:srgbClr val="000000"/>
              </a:solidFill>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Are you are a family in the process </a:t>
            </a:r>
          </a:p>
          <a:p>
            <a:r>
              <a:rPr lang="en-GB" sz="1100" dirty="0">
                <a:solidFill>
                  <a:srgbClr val="000000"/>
                </a:solidFill>
                <a:effectLst/>
                <a:ea typeface="Aptos" panose="020B0004020202020204" pitchFamily="34" charset="0"/>
                <a:cs typeface="Aptos" panose="020B0004020202020204" pitchFamily="34" charset="0"/>
              </a:rPr>
              <a:t>of separation? </a:t>
            </a:r>
          </a:p>
          <a:p>
            <a:r>
              <a:rPr lang="en-GB" sz="1100" dirty="0">
                <a:solidFill>
                  <a:srgbClr val="000000"/>
                </a:solidFill>
                <a:effectLst/>
                <a:ea typeface="Aptos" panose="020B0004020202020204" pitchFamily="34" charset="0"/>
                <a:cs typeface="Aptos" panose="020B0004020202020204" pitchFamily="34" charset="0"/>
              </a:rPr>
              <a:t>BCP are running a course to support </a:t>
            </a:r>
          </a:p>
          <a:p>
            <a:r>
              <a:rPr lang="en-GB" sz="1100" dirty="0">
                <a:solidFill>
                  <a:srgbClr val="000000"/>
                </a:solidFill>
                <a:effectLst/>
                <a:ea typeface="Aptos" panose="020B0004020202020204" pitchFamily="34" charset="0"/>
                <a:cs typeface="Aptos" panose="020B0004020202020204" pitchFamily="34" charset="0"/>
              </a:rPr>
              <a:t>parents to support their children and </a:t>
            </a:r>
          </a:p>
          <a:p>
            <a:r>
              <a:rPr lang="en-GB" sz="1100" dirty="0">
                <a:solidFill>
                  <a:srgbClr val="000000"/>
                </a:solidFill>
                <a:effectLst/>
                <a:ea typeface="Aptos" panose="020B0004020202020204" pitchFamily="34" charset="0"/>
                <a:cs typeface="Aptos" panose="020B0004020202020204" pitchFamily="34" charset="0"/>
              </a:rPr>
              <a:t>themselves to achieve positive outcomes </a:t>
            </a:r>
          </a:p>
          <a:p>
            <a:r>
              <a:rPr lang="en-GB" sz="1100" dirty="0">
                <a:solidFill>
                  <a:srgbClr val="000000"/>
                </a:solidFill>
                <a:effectLst/>
                <a:ea typeface="Aptos" panose="020B0004020202020204" pitchFamily="34" charset="0"/>
                <a:cs typeface="Aptos" panose="020B0004020202020204" pitchFamily="34" charset="0"/>
              </a:rPr>
              <a:t>through or after this tricky time. </a:t>
            </a:r>
          </a:p>
          <a:p>
            <a:endParaRPr lang="en-GB" sz="1100" i="1" dirty="0">
              <a:solidFill>
                <a:srgbClr val="000000"/>
              </a:solidFill>
              <a:effectLst/>
              <a:ea typeface="Aptos" panose="020B0004020202020204" pitchFamily="34" charset="0"/>
              <a:cs typeface="Aptos" panose="020B0004020202020204" pitchFamily="34" charset="0"/>
            </a:endParaRPr>
          </a:p>
          <a:p>
            <a:r>
              <a:rPr lang="en-GB" sz="1100" i="1" dirty="0">
                <a:solidFill>
                  <a:srgbClr val="000000"/>
                </a:solidFill>
                <a:effectLst/>
                <a:ea typeface="Aptos" panose="020B0004020202020204" pitchFamily="34" charset="0"/>
                <a:cs typeface="Aptos" panose="020B0004020202020204" pitchFamily="34" charset="0"/>
              </a:rPr>
              <a:t>Please get in touch with Jo Smith, Deputy </a:t>
            </a:r>
            <a:r>
              <a:rPr lang="en-GB" sz="1100" i="1" dirty="0">
                <a:solidFill>
                  <a:srgbClr val="000000"/>
                </a:solidFill>
                <a:ea typeface="Aptos" panose="020B0004020202020204" pitchFamily="34" charset="0"/>
                <a:cs typeface="Aptos" panose="020B0004020202020204" pitchFamily="34" charset="0"/>
              </a:rPr>
              <a:t>H</a:t>
            </a:r>
            <a:r>
              <a:rPr lang="en-GB" sz="1100" i="1" dirty="0">
                <a:solidFill>
                  <a:srgbClr val="000000"/>
                </a:solidFill>
                <a:effectLst/>
                <a:ea typeface="Aptos" panose="020B0004020202020204" pitchFamily="34" charset="0"/>
                <a:cs typeface="Aptos" panose="020B0004020202020204" pitchFamily="34" charset="0"/>
              </a:rPr>
              <a:t>eadteacher, if you are interested in attending any of these courses.</a:t>
            </a:r>
            <a:endParaRPr lang="en-GB" sz="1100" dirty="0">
              <a:effectLst/>
              <a:ea typeface="Aptos" panose="020B0004020202020204" pitchFamily="34" charset="0"/>
              <a:cs typeface="Aptos" panose="020B0004020202020204" pitchFamily="34" charset="0"/>
            </a:endParaRPr>
          </a:p>
          <a:p>
            <a:endParaRPr lang="en-GB" sz="1100" dirty="0">
              <a:effectLst/>
              <a:ea typeface="Aptos" panose="020B0004020202020204" pitchFamily="34" charset="0"/>
              <a:cs typeface="Aptos" panose="020B0004020202020204" pitchFamily="34" charset="0"/>
            </a:endParaRPr>
          </a:p>
          <a:p>
            <a:r>
              <a:rPr lang="en-GB" sz="1200" b="1" u="sng" dirty="0">
                <a:solidFill>
                  <a:srgbClr val="000000"/>
                </a:solidFill>
                <a:effectLst/>
                <a:ea typeface="Times New Roman" panose="02020603050405020304" pitchFamily="18" charset="0"/>
                <a:cs typeface="Aptos" panose="020B0004020202020204" pitchFamily="34" charset="0"/>
              </a:rPr>
              <a:t>Triple P Family Transitions Programme</a:t>
            </a:r>
            <a:endParaRPr lang="en-GB" sz="1200" b="1"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BCP Family Hubs are happy to share that we will be running the Triple P Family Transitions programme through Turquoise Personal Development facilitator Liz Clough. The Triple P positive parenting programme is for parents who have separated to make the task of parenting when separated easier. The programme offers suggestions and ideas on positive parenting to help promote your child’s development, look after yourself as a parent and manage the stresses and demands of going through a separation.</a:t>
            </a:r>
            <a:endParaRPr lang="en-GB" sz="1100"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This is an in person 5-week group programme for you to attend with or without your ex-partner, for both of you to attend separately or together.</a:t>
            </a:r>
          </a:p>
          <a:p>
            <a:endParaRPr lang="en-GB" sz="500"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The sessions will look at:</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Separation – A family transition</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Coping with emotions</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Managing disagreements and conflict</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Balancing work, family and play</a:t>
            </a:r>
          </a:p>
          <a:p>
            <a:pPr lvl="0">
              <a:buSzPts val="1000"/>
              <a:tabLst>
                <a:tab pos="457200" algn="l"/>
              </a:tabLst>
            </a:pPr>
            <a:endParaRPr lang="en-GB" sz="500"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Liz Clough is a Freelance Trainer specialising in working with families. She has spent the past 15 years working with parents, supporting them through change, helping them to build better inter-family relationships and to manage challenging behaviour. Liz is an accredited Triple P facilitator delivering a variety of parenting programmes. The Triple P Transitions programme is designed to help parents successfully navigate their way through changes affecting their family and to achieve positive outcomes. Liz’s professional qualifications as a Counsellor and Mental Health trainer underpins her empathic work with families.</a:t>
            </a:r>
          </a:p>
          <a:p>
            <a:endParaRPr lang="en-GB" sz="500" dirty="0">
              <a:effectLst/>
              <a:ea typeface="Aptos" panose="020B0004020202020204" pitchFamily="34" charset="0"/>
              <a:cs typeface="Aptos" panose="020B0004020202020204" pitchFamily="34" charset="0"/>
            </a:endParaRPr>
          </a:p>
          <a:p>
            <a:r>
              <a:rPr lang="en-GB" sz="1100" dirty="0">
                <a:solidFill>
                  <a:srgbClr val="000000"/>
                </a:solidFill>
                <a:effectLst/>
                <a:ea typeface="Aptos" panose="020B0004020202020204" pitchFamily="34" charset="0"/>
                <a:cs typeface="Aptos" panose="020B0004020202020204" pitchFamily="34" charset="0"/>
              </a:rPr>
              <a:t>Sessions will be running:</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Wednesday 24th April 9:15-11:45 for 5 weeks through until 22nd May Old Town Family Hub</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Thursday 18th April 9:15-11:45 for 5 weeks until 16th May at </a:t>
            </a:r>
            <a:r>
              <a:rPr lang="en-GB" sz="1100" dirty="0" err="1">
                <a:solidFill>
                  <a:srgbClr val="000000"/>
                </a:solidFill>
                <a:effectLst/>
                <a:ea typeface="Aptos" panose="020B0004020202020204" pitchFamily="34" charset="0"/>
                <a:cs typeface="Aptos" panose="020B0004020202020204" pitchFamily="34" charset="0"/>
              </a:rPr>
              <a:t>Turlin</a:t>
            </a:r>
            <a:r>
              <a:rPr lang="en-GB" sz="1100" dirty="0">
                <a:solidFill>
                  <a:srgbClr val="000000"/>
                </a:solidFill>
                <a:effectLst/>
                <a:ea typeface="Aptos" panose="020B0004020202020204" pitchFamily="34" charset="0"/>
                <a:cs typeface="Aptos" panose="020B0004020202020204" pitchFamily="34" charset="0"/>
              </a:rPr>
              <a:t> Moor Family Hub</a:t>
            </a:r>
            <a:endParaRPr lang="en-GB" sz="11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ea typeface="Aptos" panose="020B0004020202020204" pitchFamily="34" charset="0"/>
                <a:cs typeface="Aptos" panose="020B0004020202020204" pitchFamily="34" charset="0"/>
              </a:rPr>
              <a:t>Dates for Winton Hub to be confirmed for after May half term.</a:t>
            </a:r>
            <a:endParaRPr lang="en-GB" sz="1100" dirty="0">
              <a:effectLst/>
              <a:ea typeface="Aptos" panose="020B0004020202020204" pitchFamily="34" charset="0"/>
              <a:cs typeface="Aptos" panose="020B0004020202020204" pitchFamily="34" charset="0"/>
            </a:endParaRPr>
          </a:p>
          <a:p>
            <a:endParaRPr lang="en-GB" sz="500" dirty="0">
              <a:solidFill>
                <a:srgbClr val="000000"/>
              </a:solidFill>
              <a:ea typeface="Aptos" panose="020B0004020202020204" pitchFamily="34" charset="0"/>
              <a:cs typeface="Aptos" panose="020B0004020202020204" pitchFamily="34" charset="0"/>
            </a:endParaRPr>
          </a:p>
          <a:p>
            <a:pPr algn="ctr"/>
            <a:r>
              <a:rPr lang="en-GB" sz="1400" dirty="0">
                <a:solidFill>
                  <a:srgbClr val="000000"/>
                </a:solidFill>
                <a:effectLst/>
                <a:ea typeface="Aptos" panose="020B0004020202020204" pitchFamily="34" charset="0"/>
                <a:cs typeface="Aptos" panose="020B0004020202020204" pitchFamily="34" charset="0"/>
              </a:rPr>
              <a:t>--------------</a:t>
            </a:r>
            <a:endParaRPr lang="en-GB" sz="1400" dirty="0">
              <a:effectLst/>
              <a:ea typeface="Aptos" panose="020B0004020202020204" pitchFamily="34" charset="0"/>
              <a:cs typeface="Aptos" panose="020B0004020202020204" pitchFamily="34" charset="0"/>
            </a:endParaRPr>
          </a:p>
          <a:p>
            <a:r>
              <a:rPr lang="en-GB" sz="1400" b="1" dirty="0">
                <a:solidFill>
                  <a:srgbClr val="4A732F"/>
                </a:solidFill>
                <a:ea typeface="Aptos" panose="020B0004020202020204" pitchFamily="34" charset="0"/>
                <a:cs typeface="Aptos" panose="020B0004020202020204" pitchFamily="34" charset="0"/>
              </a:rPr>
              <a:t>Free family tickets to Poole Town FC League Game</a:t>
            </a:r>
          </a:p>
          <a:p>
            <a:endParaRPr lang="en-GB" sz="500" dirty="0">
              <a:ea typeface="Aptos" panose="020B0004020202020204" pitchFamily="34" charset="0"/>
              <a:cs typeface="Aptos" panose="020B0004020202020204" pitchFamily="34" charset="0"/>
            </a:endParaRPr>
          </a:p>
          <a:p>
            <a:r>
              <a:rPr lang="en-GB" sz="1100" dirty="0">
                <a:ea typeface="Aptos" panose="020B0004020202020204" pitchFamily="34" charset="0"/>
                <a:cs typeface="Aptos" panose="020B0004020202020204" pitchFamily="34" charset="0"/>
              </a:rPr>
              <a:t>Poole Town Football Club are once again offering local school children, and their families, the opportunity to attend their upcoming league game, for free, on Saturday 6</a:t>
            </a:r>
            <a:r>
              <a:rPr lang="en-GB" sz="1100" baseline="30000" dirty="0">
                <a:ea typeface="Aptos" panose="020B0004020202020204" pitchFamily="34" charset="0"/>
                <a:cs typeface="Aptos" panose="020B0004020202020204" pitchFamily="34" charset="0"/>
              </a:rPr>
              <a:t>th</a:t>
            </a:r>
            <a:r>
              <a:rPr lang="en-GB" sz="1100" dirty="0">
                <a:ea typeface="Aptos" panose="020B0004020202020204" pitchFamily="34" charset="0"/>
                <a:cs typeface="Aptos" panose="020B0004020202020204" pitchFamily="34" charset="0"/>
              </a:rPr>
              <a:t> April. All you need to do is print off the voucher at the end of this newsletter and complete the name of our school and the number of people attending and hand it in at the gate on the day.</a:t>
            </a:r>
          </a:p>
          <a:p>
            <a:endParaRPr lang="en-GB" sz="1100" dirty="0">
              <a:ea typeface="Aptos" panose="020B0004020202020204" pitchFamily="34" charset="0"/>
              <a:cs typeface="Aptos" panose="020B0004020202020204" pitchFamily="34" charset="0"/>
            </a:endParaRPr>
          </a:p>
          <a:p>
            <a:r>
              <a:rPr lang="en-GB" sz="1100" dirty="0">
                <a:ea typeface="Aptos" panose="020B0004020202020204" pitchFamily="34" charset="0"/>
                <a:cs typeface="Aptos" panose="020B0004020202020204" pitchFamily="34" charset="0"/>
              </a:rPr>
              <a:t>Enjoy the match!</a:t>
            </a:r>
          </a:p>
          <a:p>
            <a:endParaRPr lang="en-GB" sz="500" b="1" dirty="0">
              <a:solidFill>
                <a:srgbClr val="4A732F"/>
              </a:solidFill>
              <a:effectLst/>
              <a:ea typeface="Times New Roman" panose="02020603050405020304" pitchFamily="18" charset="0"/>
              <a:cs typeface="Aptos" panose="020B0004020202020204" pitchFamily="34" charset="0"/>
            </a:endParaRPr>
          </a:p>
        </p:txBody>
      </p:sp>
      <p:pic>
        <p:nvPicPr>
          <p:cNvPr id="2050" name="Picture 2" descr="Child Custody During Separation: How Does It Work? - New Direction Family  Law">
            <a:extLst>
              <a:ext uri="{FF2B5EF4-FFF2-40B4-BE49-F238E27FC236}">
                <a16:creationId xmlns:a16="http://schemas.microsoft.com/office/drawing/2014/main" id="{B19D8033-33A4-7160-7FA0-99B80FD3BA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55835" y="302958"/>
            <a:ext cx="1641530" cy="109435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Maths Flex">
            <a:extLst>
              <a:ext uri="{FF2B5EF4-FFF2-40B4-BE49-F238E27FC236}">
                <a16:creationId xmlns:a16="http://schemas.microsoft.com/office/drawing/2014/main" id="{4FE5E02D-746A-4A9F-C726-ED5C5C9523E9}"/>
              </a:ext>
            </a:extLst>
          </p:cNvPr>
          <p:cNvSpPr>
            <a:spLocks noChangeAspect="1" noChangeArrowheads="1"/>
          </p:cNvSpPr>
          <p:nvPr/>
        </p:nvSpPr>
        <p:spPr bwMode="auto">
          <a:xfrm>
            <a:off x="3581400" y="510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6" descr="White Rose Education - ⭐ Today's #Barvember prize, courtesy of Pearson, is  6 months access to Maths Flex! 😍 Maths Flex is a KS2 maths practice  service based on White Rose Maths">
            <a:extLst>
              <a:ext uri="{FF2B5EF4-FFF2-40B4-BE49-F238E27FC236}">
                <a16:creationId xmlns:a16="http://schemas.microsoft.com/office/drawing/2014/main" id="{21520A73-1EED-E32B-4051-D5CAF27444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559" t="14279" r="7789" b="13390"/>
          <a:stretch/>
        </p:blipFill>
        <p:spPr bwMode="auto">
          <a:xfrm>
            <a:off x="4881293" y="528676"/>
            <a:ext cx="1327758" cy="6429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ootball clipart Vectors &amp; Illustrations for Free Download | Freepik">
            <a:extLst>
              <a:ext uri="{FF2B5EF4-FFF2-40B4-BE49-F238E27FC236}">
                <a16:creationId xmlns:a16="http://schemas.microsoft.com/office/drawing/2014/main" id="{375CFC5F-6EA2-4CB9-46CB-2AC920DD128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020" t="10236" r="10442" b="11013"/>
          <a:stretch/>
        </p:blipFill>
        <p:spPr bwMode="auto">
          <a:xfrm>
            <a:off x="2688190" y="9384193"/>
            <a:ext cx="487908" cy="4830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lorful Illustration Of A Football Soccer Match Royalty Free SVG, Cliparts,  Vectors, and Stock Illustration. Image 122705120.">
            <a:extLst>
              <a:ext uri="{FF2B5EF4-FFF2-40B4-BE49-F238E27FC236}">
                <a16:creationId xmlns:a16="http://schemas.microsoft.com/office/drawing/2014/main" id="{0A22AD98-1CD9-212C-7280-8270D6BB65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76600" y="9376088"/>
            <a:ext cx="754755" cy="48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4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a:off x="4119161" y="-4342"/>
            <a:ext cx="2741613" cy="9914683"/>
          </a:xfrm>
          <a:prstGeom prst="rect">
            <a:avLst/>
          </a:prstGeom>
          <a:solidFill>
            <a:srgbClr val="265A2F">
              <a:alpha val="2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8" name="TextBox 17"/>
          <p:cNvSpPr txBox="1"/>
          <p:nvPr/>
        </p:nvSpPr>
        <p:spPr>
          <a:xfrm>
            <a:off x="4119380" y="7937"/>
            <a:ext cx="2760235" cy="8094524"/>
          </a:xfrm>
          <a:prstGeom prst="rect">
            <a:avLst/>
          </a:prstGeom>
          <a:noFill/>
        </p:spPr>
        <p:txBody>
          <a:bodyPr wrap="square" lIns="91440" tIns="45720" rIns="91440" bIns="45720" rtlCol="0" anchor="t">
            <a:spAutoFit/>
          </a:bodyPr>
          <a:lstStyle/>
          <a:p>
            <a:endParaRPr lang="en-GB" sz="1400" b="1" dirty="0">
              <a:solidFill>
                <a:srgbClr val="4A732F"/>
              </a:solidFill>
              <a:cs typeface="Calibri"/>
            </a:endParaRPr>
          </a:p>
          <a:p>
            <a:endParaRPr lang="en-GB" sz="1400" b="1" dirty="0">
              <a:solidFill>
                <a:srgbClr val="4A732F"/>
              </a:solidFill>
              <a:cs typeface="Calibri"/>
            </a:endParaRPr>
          </a:p>
          <a:p>
            <a:endParaRPr lang="en-GB" sz="1400" b="1" dirty="0">
              <a:solidFill>
                <a:srgbClr val="4A732F"/>
              </a:solidFill>
              <a:cs typeface="Calibri"/>
            </a:endParaRPr>
          </a:p>
          <a:p>
            <a:endParaRPr lang="en-GB" sz="1400" b="1" dirty="0">
              <a:solidFill>
                <a:srgbClr val="4A732F"/>
              </a:solidFill>
              <a:cs typeface="Calibri"/>
            </a:endParaRPr>
          </a:p>
          <a:p>
            <a:endParaRPr lang="en-GB" sz="1400" b="1" dirty="0">
              <a:solidFill>
                <a:srgbClr val="4A732F"/>
              </a:solidFill>
              <a:cs typeface="Calibri"/>
            </a:endParaRPr>
          </a:p>
          <a:p>
            <a:endParaRPr lang="en-GB" sz="500" b="1" dirty="0">
              <a:solidFill>
                <a:srgbClr val="4A732F"/>
              </a:solidFill>
              <a:cs typeface="Calibri"/>
            </a:endParaRPr>
          </a:p>
          <a:p>
            <a:r>
              <a:rPr lang="en-GB" sz="1400" b="1" dirty="0">
                <a:solidFill>
                  <a:srgbClr val="4A732F"/>
                </a:solidFill>
                <a:cs typeface="Calibri"/>
              </a:rPr>
              <a:t>Uniform Preloved &amp; NEW!</a:t>
            </a:r>
            <a:endParaRPr lang="en-GB" sz="1400" dirty="0">
              <a:ea typeface="Calibri" panose="020F0502020204030204" pitchFamily="34" charset="0"/>
              <a:cs typeface="Calibri" panose="020F0502020204030204" pitchFamily="34" charset="0"/>
            </a:endParaRPr>
          </a:p>
          <a:p>
            <a:r>
              <a:rPr lang="en-GB" sz="1100" dirty="0">
                <a:ea typeface="Calibri" panose="020F0502020204030204" pitchFamily="34" charset="0"/>
                <a:cs typeface="Calibri" panose="020F0502020204030204" pitchFamily="34" charset="0"/>
              </a:rPr>
              <a:t>We have a wide range of stock available of new Uniform to purchase from us.  We can now send you a link for electronic payment with easy collection from the school office!  </a:t>
            </a:r>
          </a:p>
          <a:p>
            <a:r>
              <a:rPr lang="en-GB" sz="1100" dirty="0">
                <a:ea typeface="Calibri" panose="020F0502020204030204" pitchFamily="34" charset="0"/>
                <a:cs typeface="Calibri" panose="020F0502020204030204" pitchFamily="34" charset="0"/>
              </a:rPr>
              <a:t>Please see our </a:t>
            </a:r>
            <a:r>
              <a:rPr lang="en-GB" sz="1100" dirty="0">
                <a:solidFill>
                  <a:srgbClr val="FF0000"/>
                </a:solidFill>
                <a:ea typeface="Calibri" panose="020F0502020204030204" pitchFamily="34" charset="0"/>
                <a:cs typeface="Calibri" panose="020F0502020204030204" pitchFamily="34" charset="0"/>
                <a:hlinkClick r:id="rId2"/>
              </a:rPr>
              <a:t>Uniform Price list </a:t>
            </a:r>
            <a:r>
              <a:rPr lang="en-GB" sz="1100" dirty="0">
                <a:ea typeface="Calibri" panose="020F0502020204030204" pitchFamily="34" charset="0"/>
                <a:cs typeface="Calibri" panose="020F0502020204030204" pitchFamily="34" charset="0"/>
              </a:rPr>
              <a:t>for more information. </a:t>
            </a:r>
          </a:p>
          <a:p>
            <a:endParaRPr lang="en-GB" sz="500" dirty="0">
              <a:ea typeface="Calibri" panose="020F0502020204030204" pitchFamily="34" charset="0"/>
              <a:cs typeface="Calibri" panose="020F0502020204030204" pitchFamily="34" charset="0"/>
            </a:endParaRPr>
          </a:p>
          <a:p>
            <a:r>
              <a:rPr lang="en-GB" sz="1100" dirty="0">
                <a:ea typeface="Calibri" panose="020F0502020204030204" pitchFamily="34" charset="0"/>
                <a:cs typeface="Calibri" panose="020F0502020204030204" pitchFamily="34" charset="0"/>
              </a:rPr>
              <a:t>We continue to have stock in the main office for pre-loved items and an honesty box is at the reception desk.  We only accept cash for pre-loved.  If you have any clean, good quality items for donating, please leave in a bag under the existing clothes rail.  All donations are greatly received.  </a:t>
            </a:r>
          </a:p>
          <a:p>
            <a:endParaRPr lang="en-GB" sz="500" dirty="0">
              <a:ea typeface="Calibri" panose="020F0502020204030204" pitchFamily="34" charset="0"/>
              <a:cs typeface="Calibri" panose="020F0502020204030204" pitchFamily="34" charset="0"/>
            </a:endParaRPr>
          </a:p>
          <a:p>
            <a:r>
              <a:rPr lang="en-GB" sz="1100" b="1" dirty="0">
                <a:ea typeface="Calibri" panose="020F0502020204030204" pitchFamily="34" charset="0"/>
                <a:cs typeface="Calibri" panose="020F0502020204030204" pitchFamily="34" charset="0"/>
              </a:rPr>
              <a:t>Thank you.</a:t>
            </a:r>
            <a:endParaRPr lang="en-GB" sz="1100" b="1" dirty="0">
              <a:solidFill>
                <a:srgbClr val="4A732F"/>
              </a:solidFill>
              <a:effectLst/>
              <a:ea typeface="Aptos" panose="020B0004020202020204" pitchFamily="34" charset="0"/>
              <a:cs typeface="Aptos" panose="020B0004020202020204" pitchFamily="34" charset="0"/>
            </a:endParaRPr>
          </a:p>
          <a:p>
            <a:endParaRPr lang="en-GB" sz="500" b="1" dirty="0">
              <a:solidFill>
                <a:srgbClr val="4A732F"/>
              </a:solidFill>
              <a:ea typeface="Aptos" panose="020B0004020202020204" pitchFamily="34" charset="0"/>
              <a:cs typeface="Aptos" panose="020B0004020202020204" pitchFamily="34" charset="0"/>
            </a:endParaRPr>
          </a:p>
          <a:p>
            <a:pPr algn="ctr"/>
            <a:r>
              <a:rPr lang="en-GB" sz="1400" b="1" dirty="0">
                <a:ea typeface="Calibri" panose="020F0502020204030204" pitchFamily="34" charset="0"/>
                <a:cs typeface="Calibri" panose="020F0502020204030204" pitchFamily="34" charset="0"/>
              </a:rPr>
              <a:t>---------------</a:t>
            </a:r>
            <a:endParaRPr lang="en-GB" sz="1100" b="1" dirty="0">
              <a:solidFill>
                <a:srgbClr val="4A732F"/>
              </a:solidFill>
              <a:ea typeface="Calibri" panose="020F0502020204030204" pitchFamily="34" charset="0"/>
              <a:cs typeface="Calibri" panose="020F0502020204030204" pitchFamily="34" charset="0"/>
            </a:endParaRPr>
          </a:p>
          <a:p>
            <a:r>
              <a:rPr lang="en-GB" sz="1400" b="1" dirty="0">
                <a:solidFill>
                  <a:srgbClr val="4A732F"/>
                </a:solidFill>
                <a:ea typeface="Calibri" panose="020F0502020204030204" pitchFamily="34" charset="0"/>
                <a:cs typeface="Calibri" panose="020F0502020204030204" pitchFamily="34" charset="0"/>
              </a:rPr>
              <a:t>PTFA Team Vacancy</a:t>
            </a:r>
          </a:p>
          <a:p>
            <a:endParaRPr lang="en-GB" sz="500" b="1" dirty="0">
              <a:solidFill>
                <a:srgbClr val="4A732F"/>
              </a:solidFill>
              <a:ea typeface="Calibri" panose="020F0502020204030204" pitchFamily="34" charset="0"/>
              <a:cs typeface="Calibri" panose="020F0502020204030204" pitchFamily="34" charset="0"/>
            </a:endParaRPr>
          </a:p>
          <a:p>
            <a:pPr lvl="0"/>
            <a:r>
              <a:rPr lang="en-GB" sz="1100" dirty="0">
                <a:effectLst/>
                <a:ea typeface="Times New Roman" panose="02020603050405020304" pitchFamily="18" charset="0"/>
                <a:cs typeface="Aptos" panose="020B0004020202020204" pitchFamily="34" charset="0"/>
              </a:rPr>
              <a:t>Do you think you can join our team of fun and friendly volunteers? Our annual AGM will take place on Tuesday 24 September whereby we will be looking for new members.  As our children grow and in-turn leave Hill View, sadly so do our P.T.F.A. therefore we really need new faces to continue the good work for our school and children.  If you’d like an informal chat, please don’t hesitate to pull one of us aside or drop us a message via Facebook, or email </a:t>
            </a:r>
            <a:r>
              <a:rPr lang="en-GB" sz="1100" u="sng" dirty="0">
                <a:solidFill>
                  <a:srgbClr val="467886"/>
                </a:solidFill>
                <a:effectLst/>
                <a:ea typeface="Times New Roman" panose="02020603050405020304" pitchFamily="18" charset="0"/>
                <a:cs typeface="Aptos" panose="020B0004020202020204" pitchFamily="34" charset="0"/>
                <a:hlinkClick r:id="rId3"/>
              </a:rPr>
              <a:t>Hillview.ptfa@hotmail.co.uk</a:t>
            </a:r>
            <a:endParaRPr lang="en-GB" sz="1100" dirty="0">
              <a:effectLst/>
              <a:ea typeface="Aptos" panose="020B0004020202020204" pitchFamily="34" charset="0"/>
              <a:cs typeface="Aptos" panose="020B0004020202020204" pitchFamily="34" charset="0"/>
            </a:endParaRPr>
          </a:p>
          <a:p>
            <a:pPr algn="ctr"/>
            <a:endParaRPr lang="en-GB" sz="500" b="1" dirty="0">
              <a:solidFill>
                <a:srgbClr val="4A732F"/>
              </a:solidFill>
              <a:effectLst/>
              <a:ea typeface="Aptos" panose="020B0004020202020204" pitchFamily="34" charset="0"/>
              <a:cs typeface="Aptos" panose="020B0004020202020204" pitchFamily="34" charset="0"/>
            </a:endParaRPr>
          </a:p>
          <a:p>
            <a:pPr algn="ctr"/>
            <a:r>
              <a:rPr lang="en-GB" sz="1100" b="1" dirty="0">
                <a:cs typeface="Calibri"/>
              </a:rPr>
              <a:t>-------------------</a:t>
            </a:r>
            <a:endParaRPr lang="en-GB" sz="1100" b="1" dirty="0">
              <a:solidFill>
                <a:srgbClr val="4A732F"/>
              </a:solidFill>
              <a:cs typeface="Calibri"/>
            </a:endParaRPr>
          </a:p>
          <a:p>
            <a:r>
              <a:rPr lang="en-GB" sz="1400" b="1" dirty="0">
                <a:solidFill>
                  <a:srgbClr val="4A732F"/>
                </a:solidFill>
                <a:cs typeface="Calibri"/>
              </a:rPr>
              <a:t>How to reach us:</a:t>
            </a:r>
            <a:endParaRPr lang="en-GB" sz="1400" dirty="0">
              <a:solidFill>
                <a:schemeClr val="accent1">
                  <a:lumMod val="75000"/>
                </a:schemeClr>
              </a:solidFill>
              <a:cs typeface="Calibri"/>
            </a:endParaRPr>
          </a:p>
          <a:p>
            <a:r>
              <a:rPr lang="en-GB" sz="1100" dirty="0">
                <a:cs typeface="Calibri"/>
              </a:rPr>
              <a:t>Email: </a:t>
            </a:r>
            <a:r>
              <a:rPr lang="en-GB" sz="1100" u="sng" dirty="0">
                <a:solidFill>
                  <a:srgbClr val="0563C1"/>
                </a:solidFill>
                <a:cs typeface="Calibri"/>
                <a:hlinkClick r:id="rId3"/>
              </a:rPr>
              <a:t>Hillview.ptfa@hotmail.co.uk</a:t>
            </a:r>
            <a:r>
              <a:rPr lang="en-GB" sz="1100" dirty="0">
                <a:cs typeface="Calibri"/>
              </a:rPr>
              <a:t> </a:t>
            </a:r>
          </a:p>
          <a:p>
            <a:r>
              <a:rPr lang="en-GB" sz="1100" dirty="0">
                <a:cs typeface="Calibri"/>
              </a:rPr>
              <a:t>Facebook: </a:t>
            </a:r>
            <a:r>
              <a:rPr lang="en-GB" sz="800" u="sng" dirty="0">
                <a:solidFill>
                  <a:srgbClr val="0563C1"/>
                </a:solidFill>
                <a:cs typeface="Calibri"/>
                <a:hlinkClick r:id="rId4"/>
              </a:rPr>
              <a:t>www.facebook.com/hillview.primaryptfa/</a:t>
            </a:r>
            <a:r>
              <a:rPr lang="en-GB" sz="800" dirty="0">
                <a:cs typeface="Calibri"/>
              </a:rPr>
              <a:t> </a:t>
            </a:r>
            <a:endParaRPr lang="en-US" sz="800" dirty="0">
              <a:cs typeface="Calibri"/>
            </a:endParaRPr>
          </a:p>
          <a:p>
            <a:r>
              <a:rPr lang="en-GB" sz="1100" dirty="0" err="1">
                <a:solidFill>
                  <a:srgbClr val="050505"/>
                </a:solidFill>
                <a:ea typeface="Calibri" panose="020F0502020204030204" pitchFamily="34" charset="0"/>
              </a:rPr>
              <a:t>Classlist</a:t>
            </a:r>
            <a:r>
              <a:rPr lang="en-GB" sz="1100" dirty="0">
                <a:solidFill>
                  <a:srgbClr val="050505"/>
                </a:solidFill>
                <a:ea typeface="Calibri" panose="020F0502020204030204" pitchFamily="34" charset="0"/>
              </a:rPr>
              <a:t>: </a:t>
            </a:r>
            <a:r>
              <a:rPr lang="en-GB" sz="800" u="sng" dirty="0">
                <a:solidFill>
                  <a:srgbClr val="0000FF"/>
                </a:solidFill>
                <a:ea typeface="Calibri" panose="020F0502020204030204" pitchFamily="34" charset="0"/>
                <a:hlinkClick r:id="rId5"/>
              </a:rPr>
              <a:t>https://classlist.page.link/6d9FBeD11FcyAUrC7</a:t>
            </a:r>
            <a:endParaRPr lang="en-GB" sz="800" b="1" dirty="0">
              <a:solidFill>
                <a:srgbClr val="4A732F"/>
              </a:solidFill>
              <a:cs typeface="Calibri"/>
            </a:endParaRPr>
          </a:p>
          <a:p>
            <a:endParaRPr lang="en-GB" sz="1400" b="1" dirty="0">
              <a:solidFill>
                <a:srgbClr val="4A732F"/>
              </a:solidFill>
              <a:cs typeface="Calibri"/>
            </a:endParaRPr>
          </a:p>
        </p:txBody>
      </p:sp>
      <p:sp>
        <p:nvSpPr>
          <p:cNvPr id="2" name="AutoShape 2" descr="Phone Png Icon - Phone Clipart,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en-GB"/>
          </a:p>
        </p:txBody>
      </p:sp>
      <p:sp>
        <p:nvSpPr>
          <p:cNvPr id="4" name="AutoShape 2" descr="Flyer for Schools.pdf">
            <a:extLst>
              <a:ext uri="{FF2B5EF4-FFF2-40B4-BE49-F238E27FC236}">
                <a16:creationId xmlns:a16="http://schemas.microsoft.com/office/drawing/2014/main" id="{85C87CD2-01B1-3524-C358-08B3BC4F9A60}"/>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a:extLst>
              <a:ext uri="{FF2B5EF4-FFF2-40B4-BE49-F238E27FC236}">
                <a16:creationId xmlns:a16="http://schemas.microsoft.com/office/drawing/2014/main" id="{4CE8A475-D588-E6A2-2297-C7DEA7688806}"/>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910357A1-494B-5A83-092A-4B7E603DB990}"/>
              </a:ext>
            </a:extLst>
          </p:cNvPr>
          <p:cNvSpPr>
            <a:spLocks noChangeAspect="1" noChangeArrowheads="1"/>
          </p:cNvSpPr>
          <p:nvPr/>
        </p:nvSpPr>
        <p:spPr bwMode="auto">
          <a:xfrm>
            <a:off x="3581400" y="510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DBFB907A-D05E-19C5-DAD4-0F43B4688D9D}"/>
              </a:ext>
            </a:extLst>
          </p:cNvPr>
          <p:cNvSpPr>
            <a:spLocks noChangeAspect="1" noChangeArrowheads="1"/>
          </p:cNvSpPr>
          <p:nvPr/>
        </p:nvSpPr>
        <p:spPr bwMode="auto">
          <a:xfrm>
            <a:off x="127000" y="-20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C55B75C3-7A03-516B-86A9-654A6249B2A0}"/>
              </a:ext>
            </a:extLst>
          </p:cNvPr>
          <p:cNvSpPr txBox="1"/>
          <p:nvPr/>
        </p:nvSpPr>
        <p:spPr>
          <a:xfrm>
            <a:off x="2774" y="7937"/>
            <a:ext cx="4116387" cy="10064294"/>
          </a:xfrm>
          <a:prstGeom prst="rect">
            <a:avLst/>
          </a:prstGeom>
          <a:noFill/>
        </p:spPr>
        <p:txBody>
          <a:bodyPr wrap="square" lIns="91440" tIns="45720" rIns="91440" bIns="45720" rtlCol="0" anchor="t">
            <a:spAutoFit/>
          </a:bodyPr>
          <a:lstStyle/>
          <a:p>
            <a:pPr algn="ctr"/>
            <a:r>
              <a:rPr lang="en-GB" sz="1600" b="1" u="sng" dirty="0">
                <a:solidFill>
                  <a:srgbClr val="4A732F"/>
                </a:solidFill>
              </a:rPr>
              <a:t>PTFA Update</a:t>
            </a:r>
            <a:endParaRPr lang="en-GB" sz="1600" b="1" u="sng" dirty="0">
              <a:solidFill>
                <a:srgbClr val="4A732F"/>
              </a:solidFill>
              <a:cs typeface="Calibri"/>
            </a:endParaRPr>
          </a:p>
          <a:p>
            <a:pPr algn="ctr"/>
            <a:r>
              <a:rPr lang="en-GB" sz="500" dirty="0">
                <a:solidFill>
                  <a:srgbClr val="333333"/>
                </a:solidFill>
                <a:effectLst/>
                <a:ea typeface="Calibri" panose="020F0502020204030204" pitchFamily="34" charset="0"/>
              </a:rPr>
              <a:t> </a:t>
            </a:r>
            <a:r>
              <a:rPr lang="en-GB" sz="500" dirty="0">
                <a:effectLst/>
                <a:ea typeface="Calibri" panose="020F0502020204030204" pitchFamily="34" charset="0"/>
                <a:cs typeface="Calibri" panose="020F0502020204030204" pitchFamily="34" charset="0"/>
              </a:rPr>
              <a:t> </a:t>
            </a:r>
            <a:endParaRPr lang="en-GB" sz="1400" b="1" dirty="0">
              <a:solidFill>
                <a:srgbClr val="4A732F"/>
              </a:solidFill>
              <a:ea typeface="Calibri" panose="020F0502020204030204" pitchFamily="34" charset="0"/>
              <a:cs typeface="Calibri" panose="020F0502020204030204" pitchFamily="34" charset="0"/>
            </a:endParaRPr>
          </a:p>
          <a:p>
            <a:r>
              <a:rPr lang="en-GB" sz="1400" b="1" dirty="0">
                <a:solidFill>
                  <a:srgbClr val="4A732F"/>
                </a:solidFill>
                <a:ea typeface="Calibri" panose="020F0502020204030204" pitchFamily="34" charset="0"/>
                <a:cs typeface="Calibri" panose="020F0502020204030204" pitchFamily="34" charset="0"/>
              </a:rPr>
              <a:t>Colour Run </a:t>
            </a:r>
            <a:r>
              <a:rPr lang="en-GB" sz="1100" b="1" u="sng" dirty="0">
                <a:solidFill>
                  <a:srgbClr val="4A732F"/>
                </a:solidFill>
                <a:ea typeface="Times New Roman" panose="02020603050405020304" pitchFamily="18" charset="0"/>
                <a:cs typeface="Times New Roman" panose="02020603050405020304" pitchFamily="18" charset="0"/>
              </a:rPr>
              <a:t>(</a:t>
            </a:r>
            <a:r>
              <a:rPr lang="en-GB" sz="1100" b="1" u="sng" dirty="0">
                <a:solidFill>
                  <a:srgbClr val="4A732F"/>
                </a:solidFill>
                <a:ea typeface="Times New Roman" panose="02020603050405020304" pitchFamily="18" charset="0"/>
                <a:cs typeface="Times New Roman" panose="02020603050405020304" pitchFamily="18" charset="0"/>
                <a:hlinkClick r:id="rId6"/>
              </a:rPr>
              <a:t>click here to view letter</a:t>
            </a:r>
            <a:r>
              <a:rPr lang="en-GB" sz="1100" b="1" u="sng" dirty="0">
                <a:solidFill>
                  <a:srgbClr val="4A732F"/>
                </a:solidFill>
                <a:ea typeface="Times New Roman" panose="02020603050405020304" pitchFamily="18" charset="0"/>
                <a:cs typeface="Times New Roman" panose="02020603050405020304" pitchFamily="18" charset="0"/>
              </a:rPr>
              <a:t>)</a:t>
            </a:r>
            <a:endParaRPr lang="en-GB" sz="1100" b="1" dirty="0">
              <a:solidFill>
                <a:srgbClr val="4A732F"/>
              </a:solidFill>
              <a:ea typeface="Calibri" panose="020F0502020204030204" pitchFamily="34" charset="0"/>
              <a:cs typeface="Calibri" panose="020F0502020204030204" pitchFamily="34" charset="0"/>
            </a:endParaRPr>
          </a:p>
          <a:p>
            <a:pPr algn="l"/>
            <a:endParaRPr lang="en-GB" sz="500" dirty="0">
              <a:solidFill>
                <a:srgbClr val="000000"/>
              </a:solidFill>
            </a:endParaRPr>
          </a:p>
          <a:p>
            <a:pPr algn="l"/>
            <a:r>
              <a:rPr lang="en-GB" sz="1100" dirty="0">
                <a:solidFill>
                  <a:srgbClr val="000000"/>
                </a:solidFill>
              </a:rPr>
              <a:t>W</a:t>
            </a:r>
            <a:r>
              <a:rPr lang="en-GB" sz="1100" b="0" i="0" u="none" strike="noStrike" baseline="0" dirty="0">
                <a:solidFill>
                  <a:srgbClr val="000000"/>
                </a:solidFill>
              </a:rPr>
              <a:t>e are thrilled to announce </a:t>
            </a:r>
          </a:p>
          <a:p>
            <a:pPr algn="l"/>
            <a:r>
              <a:rPr lang="en-GB" sz="1100" b="0" i="0" u="none" strike="noStrike" baseline="0" dirty="0">
                <a:solidFill>
                  <a:srgbClr val="000000"/>
                </a:solidFill>
              </a:rPr>
              <a:t>that we will be hosting our first </a:t>
            </a:r>
          </a:p>
          <a:p>
            <a:pPr algn="l"/>
            <a:r>
              <a:rPr lang="en-GB" sz="1100" b="0" i="0" u="none" strike="noStrike" baseline="0" dirty="0">
                <a:solidFill>
                  <a:srgbClr val="000000"/>
                </a:solidFill>
              </a:rPr>
              <a:t>ever Colour Run! This will be an</a:t>
            </a:r>
          </a:p>
          <a:p>
            <a:pPr algn="l"/>
            <a:r>
              <a:rPr lang="en-GB" sz="1100" b="0" i="0" u="none" strike="noStrike" baseline="0" dirty="0">
                <a:solidFill>
                  <a:srgbClr val="000000"/>
                </a:solidFill>
              </a:rPr>
              <a:t>exciting new event which can </a:t>
            </a:r>
          </a:p>
          <a:p>
            <a:pPr algn="l"/>
            <a:r>
              <a:rPr lang="en-GB" sz="1100" b="0" i="0" u="none" strike="noStrike" baseline="0" dirty="0">
                <a:solidFill>
                  <a:srgbClr val="000000"/>
                </a:solidFill>
              </a:rPr>
              <a:t>be enjoyed</a:t>
            </a:r>
            <a:r>
              <a:rPr lang="en-GB" sz="1100" dirty="0">
                <a:solidFill>
                  <a:srgbClr val="000000"/>
                </a:solidFill>
              </a:rPr>
              <a:t> </a:t>
            </a:r>
            <a:r>
              <a:rPr lang="en-GB" sz="1100" b="0" i="0" u="none" strike="noStrike" baseline="0" dirty="0">
                <a:solidFill>
                  <a:srgbClr val="000000"/>
                </a:solidFill>
              </a:rPr>
              <a:t>by the whole family. </a:t>
            </a:r>
          </a:p>
          <a:p>
            <a:pPr algn="l"/>
            <a:r>
              <a:rPr lang="en-GB" sz="1100" dirty="0">
                <a:solidFill>
                  <a:srgbClr val="000000"/>
                </a:solidFill>
              </a:rPr>
              <a:t>S</a:t>
            </a:r>
            <a:r>
              <a:rPr lang="en-GB" sz="1100" b="0" i="0" u="none" strike="noStrike" baseline="0" dirty="0">
                <a:solidFill>
                  <a:srgbClr val="000000"/>
                </a:solidFill>
              </a:rPr>
              <a:t>kip, hop or walk the course at </a:t>
            </a:r>
          </a:p>
          <a:p>
            <a:pPr algn="l"/>
            <a:r>
              <a:rPr lang="en-GB" sz="1100" b="0" i="0" u="none" strike="noStrike" baseline="0" dirty="0">
                <a:solidFill>
                  <a:srgbClr val="000000"/>
                </a:solidFill>
              </a:rPr>
              <a:t>your own pace. </a:t>
            </a:r>
          </a:p>
          <a:p>
            <a:pPr algn="l"/>
            <a:r>
              <a:rPr lang="en-GB" sz="1100" b="0" i="0" u="none" strike="noStrike" baseline="0" dirty="0">
                <a:solidFill>
                  <a:srgbClr val="000000"/>
                </a:solidFill>
              </a:rPr>
              <a:t>The course will be just under </a:t>
            </a:r>
          </a:p>
          <a:p>
            <a:pPr algn="l"/>
            <a:r>
              <a:rPr lang="en-GB" sz="1100" b="0" i="0" u="none" strike="noStrike" baseline="0" dirty="0">
                <a:solidFill>
                  <a:srgbClr val="000000"/>
                </a:solidFill>
              </a:rPr>
              <a:t>2 kilometres and held on the </a:t>
            </a:r>
          </a:p>
          <a:p>
            <a:pPr algn="l"/>
            <a:r>
              <a:rPr lang="en-GB" sz="1100" b="0" i="0" u="none" strike="noStrike" baseline="0" dirty="0">
                <a:solidFill>
                  <a:srgbClr val="000000"/>
                </a:solidFill>
              </a:rPr>
              <a:t>18th May 2024 at </a:t>
            </a:r>
            <a:r>
              <a:rPr lang="en-GB" sz="1100" b="0" i="0" u="none" strike="noStrike" baseline="0" dirty="0" err="1">
                <a:solidFill>
                  <a:srgbClr val="000000"/>
                </a:solidFill>
              </a:rPr>
              <a:t>Slades</a:t>
            </a:r>
            <a:r>
              <a:rPr lang="en-GB" sz="1100" b="0" i="0" u="none" strike="noStrike" baseline="0" dirty="0">
                <a:solidFill>
                  <a:srgbClr val="000000"/>
                </a:solidFill>
              </a:rPr>
              <a:t> Farm Park. The run will commence from 1pm with more information to follow. </a:t>
            </a:r>
          </a:p>
          <a:p>
            <a:pPr algn="l"/>
            <a:endParaRPr lang="en-GB" sz="500" b="0" i="0" u="none" strike="noStrike" baseline="0" dirty="0">
              <a:solidFill>
                <a:srgbClr val="000000"/>
              </a:solidFill>
            </a:endParaRPr>
          </a:p>
          <a:p>
            <a:r>
              <a:rPr lang="en-GB" sz="1100" b="0" i="0" u="none" strike="noStrike" baseline="0" dirty="0">
                <a:solidFill>
                  <a:srgbClr val="000000"/>
                </a:solidFill>
              </a:rPr>
              <a:t>To take part, you will need to purchase a ticket for all attendees via </a:t>
            </a:r>
            <a:r>
              <a:rPr lang="en-GB" sz="1100" b="0" i="0" u="none" strike="noStrike" baseline="0" dirty="0" err="1">
                <a:solidFill>
                  <a:srgbClr val="000000"/>
                </a:solidFill>
              </a:rPr>
              <a:t>Classlist</a:t>
            </a:r>
            <a:r>
              <a:rPr lang="en-GB" sz="1100" b="0" i="0" u="none" strike="noStrike" baseline="0" dirty="0">
                <a:solidFill>
                  <a:srgbClr val="000000"/>
                </a:solidFill>
              </a:rPr>
              <a:t>. This is an event for the whole family</a:t>
            </a:r>
            <a:r>
              <a:rPr lang="en-GB" sz="1100" dirty="0">
                <a:solidFill>
                  <a:srgbClr val="000000"/>
                </a:solidFill>
              </a:rPr>
              <a:t> - </a:t>
            </a:r>
            <a:r>
              <a:rPr lang="en-GB" sz="1100" b="0" i="0" u="none" strike="noStrike" baseline="0" dirty="0">
                <a:solidFill>
                  <a:srgbClr val="000000"/>
                </a:solidFill>
              </a:rPr>
              <a:t>children and adults alike. Tickets are £2.50 per adult and £1.50 per child and must be purchased in advance. Deadline: Wednesday 8th May 2024. </a:t>
            </a:r>
          </a:p>
          <a:p>
            <a:pPr algn="l" rtl="0" fontAlgn="base"/>
            <a:endParaRPr lang="en-GB" sz="500" dirty="0">
              <a:solidFill>
                <a:srgbClr val="242424"/>
              </a:solidFill>
            </a:endParaRPr>
          </a:p>
          <a:p>
            <a:pPr algn="l" rtl="0" fontAlgn="base"/>
            <a:r>
              <a:rPr lang="en-GB" sz="1100" dirty="0">
                <a:solidFill>
                  <a:srgbClr val="242424"/>
                </a:solidFill>
              </a:rPr>
              <a:t>W</a:t>
            </a:r>
            <a:r>
              <a:rPr lang="en-GB" sz="1100" b="0" i="0" dirty="0">
                <a:solidFill>
                  <a:srgbClr val="242424"/>
                </a:solidFill>
                <a:effectLst/>
              </a:rPr>
              <a:t>e would be very grateful if you could share the below year group links with friends and family, so they are able to support and sponsor the children in this Colour Run. Don’t forget there is a special reward for the year group who raises the most money!  </a:t>
            </a:r>
            <a:endParaRPr lang="en-GB" sz="1100" b="0" i="0" dirty="0">
              <a:solidFill>
                <a:srgbClr val="000000"/>
              </a:solidFill>
              <a:effectLst/>
            </a:endParaRPr>
          </a:p>
          <a:p>
            <a:pPr algn="l" rtl="0" fontAlgn="base"/>
            <a:endParaRPr lang="en-GB" sz="500" b="0" i="0" dirty="0">
              <a:solidFill>
                <a:srgbClr val="000000"/>
              </a:solidFill>
              <a:effectLst/>
            </a:endParaRPr>
          </a:p>
          <a:p>
            <a:pPr algn="l" rtl="0" fontAlgn="base"/>
            <a:r>
              <a:rPr lang="en-GB" sz="1100" b="0" i="0" dirty="0">
                <a:solidFill>
                  <a:srgbClr val="242424"/>
                </a:solidFill>
                <a:effectLst/>
                <a:hlinkClick r:id="rId7" action="ppaction://hlinkfile"/>
              </a:rPr>
              <a:t>Just giving link for Year Reception</a:t>
            </a:r>
            <a:endParaRPr lang="en-GB" sz="1100" b="0" i="0" dirty="0">
              <a:solidFill>
                <a:srgbClr val="242424"/>
              </a:solidFill>
              <a:effectLst/>
            </a:endParaRPr>
          </a:p>
          <a:p>
            <a:pPr algn="l" rtl="0" fontAlgn="base"/>
            <a:r>
              <a:rPr lang="en-GB" sz="1100" b="0" i="0" dirty="0">
                <a:solidFill>
                  <a:srgbClr val="242424"/>
                </a:solidFill>
                <a:effectLst/>
                <a:hlinkClick r:id="rId8" action="ppaction://hlinkfile"/>
              </a:rPr>
              <a:t>Just giving link for Year 1</a:t>
            </a:r>
            <a:endParaRPr lang="en-GB" sz="1100" b="0" i="0" dirty="0">
              <a:solidFill>
                <a:srgbClr val="242424"/>
              </a:solidFill>
              <a:effectLst/>
            </a:endParaRPr>
          </a:p>
          <a:p>
            <a:pPr algn="l" rtl="0" fontAlgn="base"/>
            <a:r>
              <a:rPr lang="en-GB" sz="1100" b="0" i="0" dirty="0">
                <a:solidFill>
                  <a:srgbClr val="242424"/>
                </a:solidFill>
                <a:effectLst/>
                <a:hlinkClick r:id="rId9" action="ppaction://hlinkfile"/>
              </a:rPr>
              <a:t>Just giving link for Year 2</a:t>
            </a:r>
            <a:endParaRPr lang="en-GB" sz="1100" b="0" i="0" dirty="0">
              <a:solidFill>
                <a:srgbClr val="242424"/>
              </a:solidFill>
              <a:effectLst/>
            </a:endParaRPr>
          </a:p>
          <a:p>
            <a:pPr algn="l" rtl="0" fontAlgn="base"/>
            <a:r>
              <a:rPr lang="en-GB" sz="1100" b="0" i="0" dirty="0">
                <a:solidFill>
                  <a:srgbClr val="242424"/>
                </a:solidFill>
                <a:effectLst/>
                <a:hlinkClick r:id="rId10" action="ppaction://hlinkfile"/>
              </a:rPr>
              <a:t>Just giving link for Year 3</a:t>
            </a:r>
            <a:endParaRPr lang="en-GB" sz="1100" b="0" i="0" dirty="0">
              <a:solidFill>
                <a:srgbClr val="242424"/>
              </a:solidFill>
              <a:effectLst/>
            </a:endParaRPr>
          </a:p>
          <a:p>
            <a:pPr algn="l" rtl="0" fontAlgn="base"/>
            <a:r>
              <a:rPr lang="en-GB" sz="1100" b="0" i="0" dirty="0">
                <a:solidFill>
                  <a:srgbClr val="242424"/>
                </a:solidFill>
                <a:effectLst/>
                <a:hlinkClick r:id="rId11" action="ppaction://hlinkfile"/>
              </a:rPr>
              <a:t>Just giving link for Year 4</a:t>
            </a:r>
            <a:endParaRPr lang="en-GB" sz="1100" b="0" i="0" dirty="0">
              <a:solidFill>
                <a:srgbClr val="242424"/>
              </a:solidFill>
              <a:effectLst/>
            </a:endParaRPr>
          </a:p>
          <a:p>
            <a:pPr algn="l" rtl="0" fontAlgn="base"/>
            <a:r>
              <a:rPr lang="en-GB" sz="1100" b="0" i="0" dirty="0">
                <a:solidFill>
                  <a:srgbClr val="242424"/>
                </a:solidFill>
                <a:effectLst/>
                <a:hlinkClick r:id="rId12" action="ppaction://hlinkfile"/>
              </a:rPr>
              <a:t>Just giving link for Year 5</a:t>
            </a:r>
            <a:endParaRPr lang="en-GB" sz="1100" b="0" i="0" dirty="0">
              <a:solidFill>
                <a:srgbClr val="000000"/>
              </a:solidFill>
              <a:effectLst/>
            </a:endParaRPr>
          </a:p>
          <a:p>
            <a:pPr algn="l" rtl="0" fontAlgn="base"/>
            <a:r>
              <a:rPr lang="en-GB" sz="1100" b="0" i="0" dirty="0">
                <a:solidFill>
                  <a:srgbClr val="242424"/>
                </a:solidFill>
                <a:effectLst/>
                <a:hlinkClick r:id="rId13" action="ppaction://hlinkfile"/>
              </a:rPr>
              <a:t>Just giving link for Year 6</a:t>
            </a:r>
            <a:endParaRPr lang="en-GB" sz="1100" b="0" i="0" dirty="0">
              <a:solidFill>
                <a:srgbClr val="000000"/>
              </a:solidFill>
              <a:effectLst/>
            </a:endParaRPr>
          </a:p>
          <a:p>
            <a:endParaRPr lang="en-GB" sz="1100" b="1" dirty="0">
              <a:ea typeface="Calibri" panose="020F0502020204030204" pitchFamily="34" charset="0"/>
              <a:cs typeface="Calibri" panose="020F0502020204030204" pitchFamily="34" charset="0"/>
            </a:endParaRPr>
          </a:p>
          <a:p>
            <a:r>
              <a:rPr lang="en-GB" sz="1400" b="1" dirty="0">
                <a:solidFill>
                  <a:srgbClr val="4A732F"/>
                </a:solidFill>
                <a:ea typeface="Calibri" panose="020F0502020204030204" pitchFamily="34" charset="0"/>
                <a:cs typeface="Calibri" panose="020F0502020204030204" pitchFamily="34" charset="0"/>
              </a:rPr>
              <a:t>Summer Fayre: Friday 21</a:t>
            </a:r>
            <a:r>
              <a:rPr lang="en-GB" sz="1400" b="1" baseline="30000" dirty="0">
                <a:solidFill>
                  <a:srgbClr val="4A732F"/>
                </a:solidFill>
                <a:ea typeface="Calibri" panose="020F0502020204030204" pitchFamily="34" charset="0"/>
                <a:cs typeface="Calibri" panose="020F0502020204030204" pitchFamily="34" charset="0"/>
              </a:rPr>
              <a:t>st</a:t>
            </a:r>
            <a:r>
              <a:rPr lang="en-GB" sz="1400" b="1" dirty="0">
                <a:solidFill>
                  <a:srgbClr val="4A732F"/>
                </a:solidFill>
                <a:ea typeface="Calibri" panose="020F0502020204030204" pitchFamily="34" charset="0"/>
                <a:cs typeface="Calibri" panose="020F0502020204030204" pitchFamily="34" charset="0"/>
              </a:rPr>
              <a:t> June 2024 5pm – 8pm</a:t>
            </a: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endParaRPr lang="en-GB" sz="500" b="1" dirty="0">
              <a:solidFill>
                <a:srgbClr val="4A732F"/>
              </a:solidFill>
              <a:ea typeface="Calibri" panose="020F0502020204030204" pitchFamily="34" charset="0"/>
              <a:cs typeface="Calibri" panose="020F0502020204030204" pitchFamily="34" charset="0"/>
            </a:endParaRPr>
          </a:p>
          <a:p>
            <a:pPr lvl="0"/>
            <a:r>
              <a:rPr lang="en-GB" sz="1100" dirty="0">
                <a:effectLst/>
                <a:ea typeface="Times New Roman" panose="02020603050405020304" pitchFamily="18" charset="0"/>
                <a:cs typeface="Aptos" panose="020B0004020202020204" pitchFamily="34" charset="0"/>
              </a:rPr>
              <a:t>If you’re able to help at the Summer Fayre, please purchase a free ticket on </a:t>
            </a:r>
            <a:r>
              <a:rPr lang="en-GB" sz="1100" dirty="0" err="1">
                <a:effectLst/>
                <a:ea typeface="Times New Roman" panose="02020603050405020304" pitchFamily="18" charset="0"/>
                <a:cs typeface="Aptos" panose="020B0004020202020204" pitchFamily="34" charset="0"/>
              </a:rPr>
              <a:t>Classlist</a:t>
            </a:r>
            <a:r>
              <a:rPr lang="en-GB" sz="1100" dirty="0">
                <a:effectLst/>
                <a:ea typeface="Times New Roman" panose="02020603050405020304" pitchFamily="18" charset="0"/>
                <a:cs typeface="Aptos" panose="020B0004020202020204" pitchFamily="34" charset="0"/>
              </a:rPr>
              <a:t> to help us keep track of helpers. </a:t>
            </a:r>
          </a:p>
          <a:p>
            <a:pPr lvl="0"/>
            <a:endParaRPr lang="en-GB" sz="500" dirty="0">
              <a:effectLst/>
              <a:ea typeface="Times New Roman" panose="02020603050405020304" pitchFamily="18" charset="0"/>
              <a:cs typeface="Aptos" panose="020B0004020202020204" pitchFamily="34" charset="0"/>
            </a:endParaRPr>
          </a:p>
          <a:p>
            <a:pPr lvl="0"/>
            <a:r>
              <a:rPr lang="en-GB" sz="1100" dirty="0">
                <a:ea typeface="Calibri" panose="020F0502020204030204" pitchFamily="34" charset="0"/>
                <a:cs typeface="Calibri" panose="020F0502020204030204" pitchFamily="34" charset="0"/>
              </a:rPr>
              <a:t>Slots are:</a:t>
            </a:r>
          </a:p>
          <a:p>
            <a:pPr lvl="0"/>
            <a:r>
              <a:rPr lang="en-GB" sz="1100" dirty="0">
                <a:ea typeface="Calibri" panose="020F0502020204030204" pitchFamily="34" charset="0"/>
                <a:cs typeface="Calibri" panose="020F0502020204030204" pitchFamily="34" charset="0"/>
              </a:rPr>
              <a:t>Slot A: 3:30pm – 5pm (set up)</a:t>
            </a:r>
          </a:p>
          <a:p>
            <a:pPr lvl="0"/>
            <a:r>
              <a:rPr lang="en-GB" sz="1100" dirty="0">
                <a:ea typeface="Calibri" panose="020F0502020204030204" pitchFamily="34" charset="0"/>
                <a:cs typeface="Calibri" panose="020F0502020204030204" pitchFamily="34" charset="0"/>
              </a:rPr>
              <a:t>Slot B: 5pm – 6pm</a:t>
            </a:r>
          </a:p>
          <a:p>
            <a:pPr lvl="0"/>
            <a:r>
              <a:rPr lang="en-GB" sz="1100" dirty="0">
                <a:ea typeface="Calibri" panose="020F0502020204030204" pitchFamily="34" charset="0"/>
                <a:cs typeface="Calibri" panose="020F0502020204030204" pitchFamily="34" charset="0"/>
              </a:rPr>
              <a:t>Slot C: 6pm – 7pm</a:t>
            </a:r>
          </a:p>
          <a:p>
            <a:pPr lvl="0"/>
            <a:r>
              <a:rPr lang="en-GB" sz="1100" dirty="0">
                <a:ea typeface="Calibri" panose="020F0502020204030204" pitchFamily="34" charset="0"/>
                <a:cs typeface="Calibri" panose="020F0502020204030204" pitchFamily="34" charset="0"/>
              </a:rPr>
              <a:t>Slot D: 7pm – 8pm</a:t>
            </a:r>
          </a:p>
          <a:p>
            <a:pPr lvl="0"/>
            <a:r>
              <a:rPr lang="en-GB" sz="1100" dirty="0">
                <a:ea typeface="Calibri" panose="020F0502020204030204" pitchFamily="34" charset="0"/>
                <a:cs typeface="Calibri" panose="020F0502020204030204" pitchFamily="34" charset="0"/>
              </a:rPr>
              <a:t>Slot E: 8pm – 9pm (Tidy up)</a:t>
            </a:r>
          </a:p>
          <a:p>
            <a:pPr lvl="0"/>
            <a:endParaRPr lang="en-GB" sz="1100" dirty="0">
              <a:ea typeface="Calibri" panose="020F0502020204030204" pitchFamily="34" charset="0"/>
              <a:cs typeface="Calibri" panose="020F0502020204030204" pitchFamily="34" charset="0"/>
            </a:endParaRPr>
          </a:p>
          <a:p>
            <a:pPr lvl="0"/>
            <a:r>
              <a:rPr lang="en-GB" sz="1100" dirty="0">
                <a:ea typeface="Calibri" panose="020F0502020204030204" pitchFamily="34" charset="0"/>
                <a:cs typeface="Calibri" panose="020F0502020204030204" pitchFamily="34" charset="0"/>
              </a:rPr>
              <a:t>We can’t run this event without your help, and we appreciate any time you can give.</a:t>
            </a:r>
          </a:p>
          <a:p>
            <a:pPr lvl="0"/>
            <a:endParaRPr lang="en-GB" sz="500" dirty="0">
              <a:ea typeface="Calibri" panose="020F0502020204030204" pitchFamily="34" charset="0"/>
              <a:cs typeface="Calibri" panose="020F0502020204030204" pitchFamily="34" charset="0"/>
            </a:endParaRPr>
          </a:p>
          <a:p>
            <a:r>
              <a:rPr lang="en-GB" sz="1100" dirty="0">
                <a:ea typeface="Calibri" panose="020F0502020204030204" pitchFamily="34" charset="0"/>
                <a:cs typeface="Calibri" panose="020F0502020204030204" pitchFamily="34" charset="0"/>
              </a:rPr>
              <a:t>Thank you for your continued support.</a:t>
            </a:r>
          </a:p>
          <a:p>
            <a:endParaRPr lang="en-GB" sz="500" b="1" dirty="0">
              <a:ea typeface="Calibri" panose="020F0502020204030204" pitchFamily="34" charset="0"/>
              <a:cs typeface="Calibri" panose="020F0502020204030204" pitchFamily="34" charset="0"/>
            </a:endParaRPr>
          </a:p>
          <a:p>
            <a:r>
              <a:rPr lang="en-GB" sz="1100" b="1" dirty="0">
                <a:ea typeface="Calibri" panose="020F0502020204030204" pitchFamily="34" charset="0"/>
                <a:cs typeface="Calibri" panose="020F0502020204030204" pitchFamily="34" charset="0"/>
              </a:rPr>
              <a:t>Rachel, Sam, Alistair, Michelle, Lorraine, Jen, Jo &amp; Nickie </a:t>
            </a:r>
          </a:p>
          <a:p>
            <a:r>
              <a:rPr lang="en-GB" sz="1100" b="1" dirty="0">
                <a:ea typeface="Calibri" panose="020F0502020204030204" pitchFamily="34" charset="0"/>
                <a:cs typeface="Calibri" panose="020F0502020204030204" pitchFamily="34" charset="0"/>
              </a:rPr>
              <a:t>PTFA Committee Members </a:t>
            </a:r>
          </a:p>
        </p:txBody>
      </p:sp>
      <p:pic>
        <p:nvPicPr>
          <p:cNvPr id="7" name="Picture 2" descr="Glow Disco at Springfield Primary School event tickets from TicketSource">
            <a:extLst>
              <a:ext uri="{FF2B5EF4-FFF2-40B4-BE49-F238E27FC236}">
                <a16:creationId xmlns:a16="http://schemas.microsoft.com/office/drawing/2014/main" id="{3A21B31C-E15C-B8D5-4ADD-CEBE02F56CA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57115" y="444353"/>
            <a:ext cx="1260463" cy="7415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gic Show | Art for kids, Magic show, Drawing for kids">
            <a:extLst>
              <a:ext uri="{FF2B5EF4-FFF2-40B4-BE49-F238E27FC236}">
                <a16:creationId xmlns:a16="http://schemas.microsoft.com/office/drawing/2014/main" id="{71A4FEE5-5F2A-0515-1D81-45AA36DD5D0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7115" y="1467037"/>
            <a:ext cx="899427" cy="8994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ymail_attachmentIdfcfd1775-6716-4e32-9b30-71132300caf4">
            <a:extLst>
              <a:ext uri="{FF2B5EF4-FFF2-40B4-BE49-F238E27FC236}">
                <a16:creationId xmlns:a16="http://schemas.microsoft.com/office/drawing/2014/main" id="{D3CF92B7-3B48-6072-BDB1-1B866DC7DF2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73469" y="564747"/>
            <a:ext cx="965348" cy="9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96CA45F-970A-2F00-8C93-0FA9923269D8}"/>
              </a:ext>
            </a:extLst>
          </p:cNvPr>
          <p:cNvPicPr>
            <a:picLocks noChangeAspect="1"/>
          </p:cNvPicPr>
          <p:nvPr/>
        </p:nvPicPr>
        <p:blipFill>
          <a:blip r:embed="rId17"/>
          <a:stretch>
            <a:fillRect/>
          </a:stretch>
        </p:blipFill>
        <p:spPr>
          <a:xfrm>
            <a:off x="8243042" y="2591700"/>
            <a:ext cx="2745754" cy="1910129"/>
          </a:xfrm>
          <a:prstGeom prst="rect">
            <a:avLst/>
          </a:prstGeom>
        </p:spPr>
      </p:pic>
      <p:pic>
        <p:nvPicPr>
          <p:cNvPr id="15" name="Picture 6" descr="Mini bus Vectors, Clipart &amp; Illustrations for Free Download (page 2) -  illustAC">
            <a:extLst>
              <a:ext uri="{FF2B5EF4-FFF2-40B4-BE49-F238E27FC236}">
                <a16:creationId xmlns:a16="http://schemas.microsoft.com/office/drawing/2014/main" id="{A6731F6C-5FCA-D9C4-86B2-42A6B41762C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479041" y="6930479"/>
            <a:ext cx="949910" cy="4026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TFA | St Peter's Catholic School">
            <a:extLst>
              <a:ext uri="{FF2B5EF4-FFF2-40B4-BE49-F238E27FC236}">
                <a16:creationId xmlns:a16="http://schemas.microsoft.com/office/drawing/2014/main" id="{00D631D6-7956-A488-06FB-CDEE593DA2A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11566" y="7937"/>
            <a:ext cx="1775861" cy="110621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7ACDAAB-8E9D-713C-0C66-3DD9BFD377A3}"/>
              </a:ext>
            </a:extLst>
          </p:cNvPr>
          <p:cNvGrpSpPr/>
          <p:nvPr/>
        </p:nvGrpSpPr>
        <p:grpSpPr>
          <a:xfrm>
            <a:off x="4190431" y="7575907"/>
            <a:ext cx="2689184" cy="2346713"/>
            <a:chOff x="4175161" y="7642719"/>
            <a:chExt cx="2689184" cy="2346713"/>
          </a:xfrm>
        </p:grpSpPr>
        <p:pic>
          <p:nvPicPr>
            <p:cNvPr id="16" name="Picture 8">
              <a:extLst>
                <a:ext uri="{FF2B5EF4-FFF2-40B4-BE49-F238E27FC236}">
                  <a16:creationId xmlns:a16="http://schemas.microsoft.com/office/drawing/2014/main" id="{BD6BC507-8E41-A150-570A-400F0194985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75161" y="9050979"/>
              <a:ext cx="1181403" cy="7963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layground, Forest Adventure Chichibu, Speeltoestel, Child, Park, Hotel,  Playground Slide, Room transparent background PNG clipart | HiClipart">
              <a:extLst>
                <a:ext uri="{FF2B5EF4-FFF2-40B4-BE49-F238E27FC236}">
                  <a16:creationId xmlns:a16="http://schemas.microsoft.com/office/drawing/2014/main" id="{1ED59735-E1B3-A294-5B9D-61941123C18B}"/>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9662" b="89372" l="4527" r="93827">
                          <a14:foregroundMark x1="7819" y1="84058" x2="7819" y2="84058"/>
                          <a14:foregroundMark x1="4938" y1="88406" x2="4938" y2="88406"/>
                          <a14:foregroundMark x1="8642" y1="47826" x2="8642" y2="47826"/>
                          <a14:foregroundMark x1="4938" y1="47826" x2="4938" y2="47826"/>
                          <a14:foregroundMark x1="34156" y1="63768" x2="34156" y2="63768"/>
                          <a14:foregroundMark x1="27572" y1="64251" x2="27572" y2="64251"/>
                          <a14:foregroundMark x1="93827" y1="27536" x2="93827" y2="27536"/>
                          <a14:foregroundMark x1="38683" y1="52174" x2="38683" y2="52174"/>
                        </a14:backgroundRemoval>
                      </a14:imgEffect>
                    </a14:imgLayer>
                  </a14:imgProps>
                </a:ext>
                <a:ext uri="{28A0092B-C50C-407E-A947-70E740481C1C}">
                  <a14:useLocalDpi xmlns:a14="http://schemas.microsoft.com/office/drawing/2010/main" val="0"/>
                </a:ext>
              </a:extLst>
            </a:blip>
            <a:srcRect/>
            <a:stretch>
              <a:fillRect/>
            </a:stretch>
          </p:blipFill>
          <p:spPr bwMode="auto">
            <a:xfrm>
              <a:off x="5412343" y="8752541"/>
              <a:ext cx="1452002" cy="12368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xt Week's Fundraising Activities | St Cecilia's Infant School">
              <a:extLst>
                <a:ext uri="{FF2B5EF4-FFF2-40B4-BE49-F238E27FC236}">
                  <a16:creationId xmlns:a16="http://schemas.microsoft.com/office/drawing/2014/main" id="{CCBA17B0-301D-08D6-2CB0-1825B211715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48032" y="7642719"/>
              <a:ext cx="2182760" cy="118915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olour Run Powder, Products and Medals for Schools, PTAs, groups and  organisations, Holi">
            <a:extLst>
              <a:ext uri="{FF2B5EF4-FFF2-40B4-BE49-F238E27FC236}">
                <a16:creationId xmlns:a16="http://schemas.microsoft.com/office/drawing/2014/main" id="{94B05B83-3862-8880-145B-4B1F35CA7A5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66540" y="656067"/>
            <a:ext cx="2133780" cy="14803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mmer Fayre Bunting (teacher made) - Twinkl">
            <a:extLst>
              <a:ext uri="{FF2B5EF4-FFF2-40B4-BE49-F238E27FC236}">
                <a16:creationId xmlns:a16="http://schemas.microsoft.com/office/drawing/2014/main" id="{F79A309B-9412-2A4B-1806-07AFE2CF799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3179" y="5696315"/>
            <a:ext cx="2695576" cy="134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4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771DF135-9806-94B5-5708-76328DC19525}"/>
              </a:ext>
            </a:extLst>
          </p:cNvPr>
          <p:cNvSpPr>
            <a:spLocks noChangeArrowheads="1"/>
          </p:cNvSpPr>
          <p:nvPr/>
        </p:nvSpPr>
        <p:spPr bwMode="auto">
          <a:xfrm>
            <a:off x="4108081" y="0"/>
            <a:ext cx="2765171" cy="9906001"/>
          </a:xfrm>
          <a:prstGeom prst="rect">
            <a:avLst/>
          </a:prstGeom>
          <a:solidFill>
            <a:srgbClr val="265A2F">
              <a:alpha val="27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GB" sz="1500" b="1" u="sng" dirty="0">
                <a:solidFill>
                  <a:srgbClr val="4A732F"/>
                </a:solidFill>
              </a:rPr>
              <a:t>This week’s WIZARDS</a:t>
            </a:r>
            <a:endParaRPr lang="en-GB" sz="1500" dirty="0">
              <a:solidFill>
                <a:srgbClr val="4A732F"/>
              </a:solidFill>
            </a:endParaRPr>
          </a:p>
          <a:p>
            <a:pPr algn="ctr"/>
            <a:endParaRPr lang="en-GB" sz="500" dirty="0"/>
          </a:p>
          <a:p>
            <a:r>
              <a:rPr lang="en-GB" sz="1100" dirty="0"/>
              <a:t>	</a:t>
            </a:r>
          </a:p>
          <a:p>
            <a:pPr algn="ctr"/>
            <a:endParaRPr lang="en-GB" dirty="0"/>
          </a:p>
        </p:txBody>
      </p:sp>
      <p:sp>
        <p:nvSpPr>
          <p:cNvPr id="4" name="TextBox 3">
            <a:extLst>
              <a:ext uri="{FF2B5EF4-FFF2-40B4-BE49-F238E27FC236}">
                <a16:creationId xmlns:a16="http://schemas.microsoft.com/office/drawing/2014/main" id="{7F1CD56B-F8E8-A346-56F9-1131C14CDA41}"/>
              </a:ext>
            </a:extLst>
          </p:cNvPr>
          <p:cNvSpPr txBox="1"/>
          <p:nvPr/>
        </p:nvSpPr>
        <p:spPr>
          <a:xfrm>
            <a:off x="4122226" y="2160609"/>
            <a:ext cx="2778617" cy="1708160"/>
          </a:xfrm>
          <a:prstGeom prst="rect">
            <a:avLst/>
          </a:prstGeom>
          <a:noFill/>
        </p:spPr>
        <p:txBody>
          <a:bodyPr wrap="square" rtlCol="0">
            <a:spAutoFit/>
          </a:bodyPr>
          <a:lstStyle/>
          <a:p>
            <a:pPr algn="ctr"/>
            <a:r>
              <a:rPr lang="en-GB" b="1" dirty="0">
                <a:solidFill>
                  <a:srgbClr val="4A732F"/>
                </a:solidFill>
              </a:rPr>
              <a:t>Kindness Cup Awards</a:t>
            </a:r>
            <a:endParaRPr lang="en-GB" sz="500" dirty="0"/>
          </a:p>
          <a:p>
            <a:pPr algn="ctr"/>
            <a:endParaRPr lang="en-GB" sz="500" dirty="0"/>
          </a:p>
          <a:p>
            <a:pPr algn="ctr"/>
            <a:r>
              <a:rPr lang="en-GB" sz="1100" b="1" dirty="0">
                <a:solidFill>
                  <a:srgbClr val="000000"/>
                </a:solidFill>
                <a:ea typeface="Aptos" panose="020B0004020202020204" pitchFamily="34" charset="0"/>
                <a:cs typeface="Aptos" panose="020B0004020202020204" pitchFamily="34" charset="0"/>
              </a:rPr>
              <a:t>Reception: </a:t>
            </a:r>
            <a:r>
              <a:rPr lang="en-GB" sz="1100" dirty="0">
                <a:solidFill>
                  <a:srgbClr val="000000"/>
                </a:solidFill>
                <a:ea typeface="Aptos" panose="020B0004020202020204" pitchFamily="34" charset="0"/>
                <a:cs typeface="Aptos" panose="020B0004020202020204" pitchFamily="34" charset="0"/>
              </a:rPr>
              <a:t>Donaldson</a:t>
            </a:r>
            <a:r>
              <a:rPr lang="en-GB" sz="1100" b="1" dirty="0">
                <a:solidFill>
                  <a:srgbClr val="000000"/>
                </a:solidFill>
                <a:ea typeface="Aptos" panose="020B0004020202020204" pitchFamily="34" charset="0"/>
                <a:cs typeface="Aptos" panose="020B0004020202020204" pitchFamily="34" charset="0"/>
              </a:rPr>
              <a:t> </a:t>
            </a:r>
            <a:r>
              <a:rPr lang="en-GB" sz="1100" dirty="0">
                <a:solidFill>
                  <a:srgbClr val="000000"/>
                </a:solidFill>
                <a:ea typeface="Aptos" panose="020B0004020202020204" pitchFamily="34" charset="0"/>
                <a:cs typeface="Aptos" panose="020B0004020202020204" pitchFamily="34" charset="0"/>
              </a:rPr>
              <a:t>Class</a:t>
            </a:r>
          </a:p>
          <a:p>
            <a:pPr algn="ctr"/>
            <a:r>
              <a:rPr lang="en-GB" sz="1100" b="1" dirty="0">
                <a:solidFill>
                  <a:srgbClr val="000000"/>
                </a:solidFill>
                <a:ea typeface="Aptos" panose="020B0004020202020204" pitchFamily="34" charset="0"/>
                <a:cs typeface="Aptos" panose="020B0004020202020204" pitchFamily="34" charset="0"/>
              </a:rPr>
              <a:t>Year 1: </a:t>
            </a:r>
            <a:r>
              <a:rPr lang="en-GB" sz="1100" dirty="0">
                <a:solidFill>
                  <a:srgbClr val="000000"/>
                </a:solidFill>
                <a:ea typeface="Aptos" panose="020B0004020202020204" pitchFamily="34" charset="0"/>
                <a:cs typeface="Aptos" panose="020B0004020202020204" pitchFamily="34" charset="0"/>
              </a:rPr>
              <a:t> Monet Class</a:t>
            </a:r>
          </a:p>
          <a:p>
            <a:pPr algn="ctr"/>
            <a:r>
              <a:rPr lang="en-GB" sz="1100" b="1" dirty="0">
                <a:solidFill>
                  <a:srgbClr val="000000"/>
                </a:solidFill>
                <a:ea typeface="Aptos" panose="020B0004020202020204" pitchFamily="34" charset="0"/>
                <a:cs typeface="Aptos" panose="020B0004020202020204" pitchFamily="34" charset="0"/>
              </a:rPr>
              <a:t>Year 2:  </a:t>
            </a:r>
            <a:r>
              <a:rPr lang="en-GB" sz="1100" dirty="0">
                <a:solidFill>
                  <a:srgbClr val="000000"/>
                </a:solidFill>
                <a:ea typeface="Aptos" panose="020B0004020202020204" pitchFamily="34" charset="0"/>
                <a:cs typeface="Aptos" panose="020B0004020202020204" pitchFamily="34" charset="0"/>
              </a:rPr>
              <a:t>Nightingale</a:t>
            </a:r>
            <a:r>
              <a:rPr lang="en-GB" sz="1100" b="1" dirty="0">
                <a:solidFill>
                  <a:srgbClr val="000000"/>
                </a:solidFill>
                <a:ea typeface="Aptos" panose="020B0004020202020204" pitchFamily="34" charset="0"/>
                <a:cs typeface="Aptos" panose="020B0004020202020204" pitchFamily="34" charset="0"/>
              </a:rPr>
              <a:t> </a:t>
            </a:r>
            <a:r>
              <a:rPr lang="en-GB" sz="1100" dirty="0">
                <a:solidFill>
                  <a:srgbClr val="000000"/>
                </a:solidFill>
                <a:ea typeface="Aptos" panose="020B0004020202020204" pitchFamily="34" charset="0"/>
                <a:cs typeface="Aptos" panose="020B0004020202020204" pitchFamily="34" charset="0"/>
              </a:rPr>
              <a:t>Class</a:t>
            </a:r>
          </a:p>
          <a:p>
            <a:pPr algn="ctr"/>
            <a:r>
              <a:rPr lang="en-GB" sz="1100" b="1" dirty="0">
                <a:solidFill>
                  <a:srgbClr val="000000"/>
                </a:solidFill>
                <a:ea typeface="Aptos" panose="020B0004020202020204" pitchFamily="34" charset="0"/>
                <a:cs typeface="Aptos" panose="020B0004020202020204" pitchFamily="34" charset="0"/>
              </a:rPr>
              <a:t>Year 3: </a:t>
            </a:r>
            <a:r>
              <a:rPr lang="en-GB" sz="1100" dirty="0">
                <a:solidFill>
                  <a:srgbClr val="000000"/>
                </a:solidFill>
                <a:ea typeface="Aptos" panose="020B0004020202020204" pitchFamily="34" charset="0"/>
                <a:cs typeface="Aptos" panose="020B0004020202020204" pitchFamily="34" charset="0"/>
              </a:rPr>
              <a:t>Murray</a:t>
            </a:r>
            <a:r>
              <a:rPr lang="en-GB" sz="1100" b="1" dirty="0">
                <a:solidFill>
                  <a:srgbClr val="000000"/>
                </a:solidFill>
                <a:ea typeface="Aptos" panose="020B0004020202020204" pitchFamily="34" charset="0"/>
                <a:cs typeface="Aptos" panose="020B0004020202020204" pitchFamily="34" charset="0"/>
              </a:rPr>
              <a:t> </a:t>
            </a:r>
            <a:r>
              <a:rPr lang="en-GB" sz="1100" dirty="0">
                <a:solidFill>
                  <a:srgbClr val="000000"/>
                </a:solidFill>
                <a:ea typeface="Aptos" panose="020B0004020202020204" pitchFamily="34" charset="0"/>
                <a:cs typeface="Aptos" panose="020B0004020202020204" pitchFamily="34" charset="0"/>
              </a:rPr>
              <a:t>Class</a:t>
            </a:r>
          </a:p>
          <a:p>
            <a:pPr algn="ctr"/>
            <a:r>
              <a:rPr lang="en-GB" sz="1100" b="1" dirty="0">
                <a:solidFill>
                  <a:srgbClr val="000000"/>
                </a:solidFill>
                <a:ea typeface="Aptos" panose="020B0004020202020204" pitchFamily="34" charset="0"/>
                <a:cs typeface="Aptos" panose="020B0004020202020204" pitchFamily="34" charset="0"/>
              </a:rPr>
              <a:t>Year 4: </a:t>
            </a:r>
            <a:r>
              <a:rPr lang="en-GB" sz="1100" dirty="0">
                <a:solidFill>
                  <a:srgbClr val="000000"/>
                </a:solidFill>
                <a:ea typeface="Aptos" panose="020B0004020202020204" pitchFamily="34" charset="0"/>
                <a:cs typeface="Aptos" panose="020B0004020202020204" pitchFamily="34" charset="0"/>
              </a:rPr>
              <a:t>Johnson Class</a:t>
            </a:r>
          </a:p>
          <a:p>
            <a:pPr algn="ctr"/>
            <a:r>
              <a:rPr lang="en-GB" sz="1100" b="1" dirty="0">
                <a:solidFill>
                  <a:srgbClr val="000000"/>
                </a:solidFill>
                <a:ea typeface="Aptos" panose="020B0004020202020204" pitchFamily="34" charset="0"/>
                <a:cs typeface="Aptos" panose="020B0004020202020204" pitchFamily="34" charset="0"/>
              </a:rPr>
              <a:t>Year 5: </a:t>
            </a:r>
            <a:r>
              <a:rPr lang="en-GB" sz="1100" dirty="0">
                <a:solidFill>
                  <a:srgbClr val="000000"/>
                </a:solidFill>
                <a:ea typeface="Aptos" panose="020B0004020202020204" pitchFamily="34" charset="0"/>
                <a:cs typeface="Aptos" panose="020B0004020202020204" pitchFamily="34" charset="0"/>
              </a:rPr>
              <a:t>Armatrading Class</a:t>
            </a:r>
          </a:p>
          <a:p>
            <a:pPr algn="ctr"/>
            <a:r>
              <a:rPr lang="en-GB" sz="1100" b="1" dirty="0">
                <a:solidFill>
                  <a:srgbClr val="000000"/>
                </a:solidFill>
                <a:ea typeface="Aptos" panose="020B0004020202020204" pitchFamily="34" charset="0"/>
                <a:cs typeface="Aptos" panose="020B0004020202020204" pitchFamily="34" charset="0"/>
              </a:rPr>
              <a:t>Year 6: </a:t>
            </a:r>
            <a:r>
              <a:rPr lang="en-GB" sz="1100" dirty="0">
                <a:solidFill>
                  <a:srgbClr val="000000"/>
                </a:solidFill>
                <a:ea typeface="Aptos" panose="020B0004020202020204" pitchFamily="34" charset="0"/>
                <a:cs typeface="Aptos" panose="020B0004020202020204" pitchFamily="34" charset="0"/>
              </a:rPr>
              <a:t>Sharman</a:t>
            </a:r>
            <a:r>
              <a:rPr lang="en-GB" sz="1100" b="1" dirty="0">
                <a:solidFill>
                  <a:srgbClr val="000000"/>
                </a:solidFill>
                <a:ea typeface="Aptos" panose="020B0004020202020204" pitchFamily="34" charset="0"/>
                <a:cs typeface="Aptos" panose="020B0004020202020204" pitchFamily="34" charset="0"/>
              </a:rPr>
              <a:t> </a:t>
            </a:r>
            <a:r>
              <a:rPr lang="en-GB" sz="1100" dirty="0">
                <a:solidFill>
                  <a:srgbClr val="000000"/>
                </a:solidFill>
                <a:ea typeface="Aptos" panose="020B0004020202020204" pitchFamily="34" charset="0"/>
                <a:cs typeface="Aptos" panose="020B0004020202020204" pitchFamily="34" charset="0"/>
              </a:rPr>
              <a:t>Class</a:t>
            </a:r>
          </a:p>
          <a:p>
            <a:pPr algn="ctr"/>
            <a:endParaRPr lang="en-GB" sz="500" dirty="0">
              <a:solidFill>
                <a:srgbClr val="4A732F"/>
              </a:solidFill>
            </a:endParaRPr>
          </a:p>
        </p:txBody>
      </p:sp>
      <p:sp>
        <p:nvSpPr>
          <p:cNvPr id="12" name="TextBox 11">
            <a:extLst>
              <a:ext uri="{FF2B5EF4-FFF2-40B4-BE49-F238E27FC236}">
                <a16:creationId xmlns:a16="http://schemas.microsoft.com/office/drawing/2014/main" id="{0A0651C5-26D6-95B4-2674-095A53E3ACC6}"/>
              </a:ext>
            </a:extLst>
          </p:cNvPr>
          <p:cNvSpPr txBox="1"/>
          <p:nvPr/>
        </p:nvSpPr>
        <p:spPr>
          <a:xfrm>
            <a:off x="4114552" y="383952"/>
            <a:ext cx="2755725" cy="1969770"/>
          </a:xfrm>
          <a:prstGeom prst="rect">
            <a:avLst/>
          </a:prstGeom>
          <a:noFill/>
        </p:spPr>
        <p:txBody>
          <a:bodyPr wrap="square" rtlCol="0">
            <a:spAutoFit/>
          </a:bodyPr>
          <a:lstStyle/>
          <a:p>
            <a:pPr algn="ctr"/>
            <a:r>
              <a:rPr lang="es-ES" sz="1100" dirty="0" err="1"/>
              <a:t>Only</a:t>
            </a:r>
            <a:r>
              <a:rPr lang="es-ES" sz="1100" dirty="0"/>
              <a:t> </a:t>
            </a:r>
            <a:r>
              <a:rPr lang="es-ES" sz="1100" dirty="0" err="1"/>
              <a:t>Year</a:t>
            </a:r>
            <a:r>
              <a:rPr lang="es-ES" sz="1100" dirty="0"/>
              <a:t> 3 and 4</a:t>
            </a:r>
          </a:p>
          <a:p>
            <a:pPr algn="ctr"/>
            <a:r>
              <a:rPr lang="es-ES" sz="1100" dirty="0" err="1"/>
              <a:t>had</a:t>
            </a:r>
            <a:r>
              <a:rPr lang="es-ES" sz="1100" dirty="0"/>
              <a:t> </a:t>
            </a:r>
            <a:r>
              <a:rPr lang="es-ES" sz="1100" dirty="0" err="1"/>
              <a:t>Wizards</a:t>
            </a:r>
            <a:r>
              <a:rPr lang="es-ES" sz="1100" dirty="0"/>
              <a:t> </a:t>
            </a:r>
          </a:p>
          <a:p>
            <a:pPr algn="ctr"/>
            <a:r>
              <a:rPr lang="es-ES" sz="1100" dirty="0" err="1"/>
              <a:t>this</a:t>
            </a:r>
            <a:r>
              <a:rPr lang="es-ES" sz="1100" dirty="0"/>
              <a:t> </a:t>
            </a:r>
            <a:r>
              <a:rPr lang="es-ES" sz="1100" dirty="0" err="1"/>
              <a:t>week</a:t>
            </a:r>
            <a:endParaRPr lang="es-ES" sz="1100" dirty="0"/>
          </a:p>
          <a:p>
            <a:pPr algn="ctr"/>
            <a:endParaRPr lang="es-ES" sz="1100" dirty="0"/>
          </a:p>
          <a:p>
            <a:pPr algn="ctr"/>
            <a:r>
              <a:rPr lang="es-ES" sz="1100" dirty="0"/>
              <a:t>Y3 – Isaac F</a:t>
            </a:r>
          </a:p>
          <a:p>
            <a:pPr algn="ctr"/>
            <a:r>
              <a:rPr lang="es-ES" sz="1100" dirty="0"/>
              <a:t>Y3 – Charlie E</a:t>
            </a:r>
          </a:p>
          <a:p>
            <a:pPr algn="ctr"/>
            <a:r>
              <a:rPr lang="es-ES" sz="1100" dirty="0"/>
              <a:t>Y3 – Logan A</a:t>
            </a:r>
          </a:p>
          <a:p>
            <a:pPr algn="ctr"/>
            <a:r>
              <a:rPr lang="es-ES" sz="1100" dirty="0"/>
              <a:t>Y4 – Harrison E </a:t>
            </a:r>
          </a:p>
          <a:p>
            <a:pPr algn="ctr"/>
            <a:r>
              <a:rPr lang="es-ES" sz="1100" dirty="0"/>
              <a:t>Y4 – Sofia H</a:t>
            </a:r>
          </a:p>
          <a:p>
            <a:pPr algn="ctr"/>
            <a:r>
              <a:rPr lang="es-ES" sz="1100" dirty="0"/>
              <a:t>Y4 – Jessica D</a:t>
            </a:r>
          </a:p>
          <a:p>
            <a:pPr algn="ctr"/>
            <a:endParaRPr lang="en-GB" sz="1200" dirty="0"/>
          </a:p>
        </p:txBody>
      </p:sp>
      <p:sp>
        <p:nvSpPr>
          <p:cNvPr id="2" name="AutoShape 2" descr="Phone Png Icon - Phone Clipart,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9" tIns="45720" rIns="91439" bIns="45720" numCol="1" anchor="t" anchorCtr="0" compatLnSpc="1">
            <a:prstTxWarp prst="textNoShape">
              <a:avLst/>
            </a:prstTxWarp>
          </a:bodyPr>
          <a:lstStyle/>
          <a:p>
            <a:endParaRPr lang="en-GB"/>
          </a:p>
        </p:txBody>
      </p:sp>
      <p:pic>
        <p:nvPicPr>
          <p:cNvPr id="27" name="x_Picture 1" descr="Image result for  wizard clipart">
            <a:extLst>
              <a:ext uri="{FF2B5EF4-FFF2-40B4-BE49-F238E27FC236}">
                <a16:creationId xmlns:a16="http://schemas.microsoft.com/office/drawing/2014/main" id="{550EBB7E-2376-D60D-F898-6CDE30693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662" y="855289"/>
            <a:ext cx="581799" cy="74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x_Picture 1" descr="Image result for  wizard clipart">
            <a:extLst>
              <a:ext uri="{FF2B5EF4-FFF2-40B4-BE49-F238E27FC236}">
                <a16:creationId xmlns:a16="http://schemas.microsoft.com/office/drawing/2014/main" id="{9714BA60-49EF-90EF-7474-312EF9035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201" y="855289"/>
            <a:ext cx="581799" cy="74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x_Picture 1" descr="Image result for  wizard clipart">
            <a:extLst>
              <a:ext uri="{FF2B5EF4-FFF2-40B4-BE49-F238E27FC236}">
                <a16:creationId xmlns:a16="http://schemas.microsoft.com/office/drawing/2014/main" id="{98D26F6E-8948-333B-4A7F-39CF5A253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957" y="1687995"/>
            <a:ext cx="581799" cy="74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x_Picture 1" descr="Image result for  wizard clipart">
            <a:extLst>
              <a:ext uri="{FF2B5EF4-FFF2-40B4-BE49-F238E27FC236}">
                <a16:creationId xmlns:a16="http://schemas.microsoft.com/office/drawing/2014/main" id="{83973DD9-5AD5-56D4-96A9-DF3A378A7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071" y="1687995"/>
            <a:ext cx="581799" cy="74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2AD8CEA0-A074-E13D-C57E-F8C1574633AF}"/>
              </a:ext>
            </a:extLst>
          </p:cNvPr>
          <p:cNvSpPr txBox="1"/>
          <p:nvPr/>
        </p:nvSpPr>
        <p:spPr>
          <a:xfrm>
            <a:off x="4100441" y="3885612"/>
            <a:ext cx="2778617" cy="1585049"/>
          </a:xfrm>
          <a:prstGeom prst="rect">
            <a:avLst/>
          </a:prstGeom>
          <a:noFill/>
        </p:spPr>
        <p:txBody>
          <a:bodyPr wrap="square" rtlCol="0">
            <a:spAutoFit/>
          </a:bodyPr>
          <a:lstStyle/>
          <a:p>
            <a:pPr algn="ctr"/>
            <a:r>
              <a:rPr lang="en-GB" b="1" dirty="0">
                <a:solidFill>
                  <a:srgbClr val="4A732F"/>
                </a:solidFill>
              </a:rPr>
              <a:t>Maths Badges</a:t>
            </a:r>
            <a:endParaRPr lang="en-GB" sz="500" dirty="0"/>
          </a:p>
          <a:p>
            <a:pPr algn="ctr"/>
            <a:endParaRPr lang="en-GB" sz="500" dirty="0"/>
          </a:p>
          <a:p>
            <a:pPr algn="ctr"/>
            <a:r>
              <a:rPr lang="en-GB" sz="1100" dirty="0"/>
              <a:t>Y4 – Leland P – ADDER</a:t>
            </a:r>
          </a:p>
          <a:p>
            <a:pPr algn="ctr"/>
            <a:r>
              <a:rPr lang="en-GB" sz="1100" dirty="0"/>
              <a:t>Y4 – Noah W - ADDER</a:t>
            </a:r>
          </a:p>
          <a:p>
            <a:pPr algn="ctr"/>
            <a:r>
              <a:rPr lang="en-GB" sz="1100" dirty="0"/>
              <a:t>Y4 – Eva L - SMILE</a:t>
            </a:r>
          </a:p>
          <a:p>
            <a:pPr algn="ctr"/>
            <a:r>
              <a:rPr lang="en-GB" sz="1100" dirty="0"/>
              <a:t>Y4 – Rosie E – SMILE</a:t>
            </a:r>
          </a:p>
          <a:p>
            <a:pPr algn="ctr"/>
            <a:r>
              <a:rPr lang="en-GB" sz="1100" dirty="0"/>
              <a:t>Y4 – Ellie M – SMILE</a:t>
            </a:r>
          </a:p>
          <a:p>
            <a:pPr algn="ctr"/>
            <a:r>
              <a:rPr lang="en-GB" sz="1100" dirty="0"/>
              <a:t>Y4 – Sofia H – SMILE</a:t>
            </a:r>
          </a:p>
          <a:p>
            <a:pPr algn="ctr"/>
            <a:endParaRPr lang="en-GB" sz="800" b="1" dirty="0">
              <a:solidFill>
                <a:srgbClr val="4A732F"/>
              </a:solidFill>
            </a:endParaRPr>
          </a:p>
        </p:txBody>
      </p:sp>
      <p:pic>
        <p:nvPicPr>
          <p:cNvPr id="25" name="Picture 5">
            <a:extLst>
              <a:ext uri="{FF2B5EF4-FFF2-40B4-BE49-F238E27FC236}">
                <a16:creationId xmlns:a16="http://schemas.microsoft.com/office/drawing/2014/main" id="{59463A44-9C9D-F8E9-81D8-D1650EF4A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0693" y="5125504"/>
            <a:ext cx="691312" cy="326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2" name="Picture 5">
            <a:extLst>
              <a:ext uri="{FF2B5EF4-FFF2-40B4-BE49-F238E27FC236}">
                <a16:creationId xmlns:a16="http://schemas.microsoft.com/office/drawing/2014/main" id="{CDF09D36-D1B5-F050-E544-B72FCBA785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0468" y="5125504"/>
            <a:ext cx="691312" cy="326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a:extLst>
              <a:ext uri="{FF2B5EF4-FFF2-40B4-BE49-F238E27FC236}">
                <a16:creationId xmlns:a16="http://schemas.microsoft.com/office/drawing/2014/main" id="{F3C67F41-8834-B422-E724-6E6F4C0E44D6}"/>
              </a:ext>
            </a:extLst>
          </p:cNvPr>
          <p:cNvPicPr>
            <a:picLocks noChangeAspect="1"/>
          </p:cNvPicPr>
          <p:nvPr/>
        </p:nvPicPr>
        <p:blipFill>
          <a:blip r:embed="rId4"/>
          <a:stretch>
            <a:fillRect/>
          </a:stretch>
        </p:blipFill>
        <p:spPr>
          <a:xfrm>
            <a:off x="198416" y="6910040"/>
            <a:ext cx="718682" cy="1022522"/>
          </a:xfrm>
          <a:prstGeom prst="rect">
            <a:avLst/>
          </a:prstGeom>
        </p:spPr>
      </p:pic>
      <p:sp>
        <p:nvSpPr>
          <p:cNvPr id="6" name="TextBox 5">
            <a:extLst>
              <a:ext uri="{FF2B5EF4-FFF2-40B4-BE49-F238E27FC236}">
                <a16:creationId xmlns:a16="http://schemas.microsoft.com/office/drawing/2014/main" id="{C29FEBB7-4AEE-DB5E-88E7-FE727C7D84F4}"/>
              </a:ext>
            </a:extLst>
          </p:cNvPr>
          <p:cNvSpPr txBox="1"/>
          <p:nvPr/>
        </p:nvSpPr>
        <p:spPr>
          <a:xfrm>
            <a:off x="1356049" y="7706766"/>
            <a:ext cx="2758503" cy="2407069"/>
          </a:xfrm>
          <a:prstGeom prst="rect">
            <a:avLst/>
          </a:prstGeom>
          <a:noFill/>
        </p:spPr>
        <p:txBody>
          <a:bodyPr wrap="square" rtlCol="0">
            <a:spAutoFit/>
          </a:bodyPr>
          <a:lstStyle/>
          <a:p>
            <a:pPr algn="ctr">
              <a:lnSpc>
                <a:spcPct val="107000"/>
              </a:lnSpc>
              <a:spcAft>
                <a:spcPts val="800"/>
              </a:spcAft>
            </a:pPr>
            <a:r>
              <a:rPr lang="en-GB" sz="1100" u="sng" dirty="0" err="1">
                <a:effectLst/>
                <a:latin typeface="Calibri" panose="020F0502020204030204" pitchFamily="34" charset="0"/>
                <a:ea typeface="Calibri" panose="020F0502020204030204" pitchFamily="34" charset="0"/>
                <a:cs typeface="Calibri" panose="020F0502020204030204" pitchFamily="34" charset="0"/>
              </a:rPr>
              <a:t>Eren</a:t>
            </a:r>
            <a:r>
              <a:rPr lang="en-GB" sz="1100" u="sng" dirty="0">
                <a:effectLst/>
                <a:latin typeface="Calibri" panose="020F0502020204030204" pitchFamily="34" charset="0"/>
                <a:ea typeface="Calibri" panose="020F0502020204030204" pitchFamily="34" charset="0"/>
                <a:cs typeface="Calibri" panose="020F0502020204030204" pitchFamily="34" charset="0"/>
              </a:rPr>
              <a:t> – Simon P. Clark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i="1" dirty="0">
                <a:effectLst/>
                <a:latin typeface="Calibri" panose="020F0502020204030204" pitchFamily="34" charset="0"/>
                <a:ea typeface="Calibri" panose="020F0502020204030204" pitchFamily="34" charset="0"/>
              </a:rPr>
              <a:t>'Tell the story to its end,' says </a:t>
            </a:r>
            <a:r>
              <a:rPr lang="en-GB" sz="1100" i="1" dirty="0" err="1">
                <a:effectLst/>
                <a:latin typeface="Calibri" panose="020F0502020204030204" pitchFamily="34" charset="0"/>
                <a:ea typeface="Calibri" panose="020F0502020204030204" pitchFamily="34" charset="0"/>
              </a:rPr>
              <a:t>Eren</a:t>
            </a:r>
            <a:r>
              <a:rPr lang="en-GB" sz="1100" i="1" dirty="0">
                <a:effectLst/>
                <a:latin typeface="Calibri" panose="020F0502020204030204" pitchFamily="34" charset="0"/>
                <a:ea typeface="Calibri" panose="020F0502020204030204" pitchFamily="34" charset="0"/>
              </a:rPr>
              <a:t> with a grin. His yellow eyes are glowing like embers in the night. </a:t>
            </a:r>
            <a:br>
              <a:rPr lang="en-GB" sz="1100" dirty="0">
                <a:effectLst/>
                <a:latin typeface="Calibri" panose="020F0502020204030204" pitchFamily="34" charset="0"/>
                <a:ea typeface="Calibri" panose="020F0502020204030204" pitchFamily="34" charset="0"/>
              </a:rPr>
            </a:br>
            <a:r>
              <a:rPr lang="en-GB" sz="1100" dirty="0">
                <a:effectLst/>
                <a:latin typeface="Calibri" panose="020F0502020204030204" pitchFamily="34" charset="0"/>
                <a:ea typeface="Calibri" panose="020F0502020204030204" pitchFamily="34" charset="0"/>
              </a:rPr>
              <a:t>People are keeping secrets from Oli. His mum has brought him to stay with his aunt and uncle in the countryside, but nobody will tell him why his dad isn’t with them. Where is he? Has something happened? Oli has a hundred questions, but then he finds a secret of his own: he discovers the creature that lives in the attic…</a:t>
            </a:r>
            <a:endParaRPr lang="en-GB" sz="1100"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1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5B24134-72F3-9570-3E45-5D1EC50BAE06}"/>
              </a:ext>
            </a:extLst>
          </p:cNvPr>
          <p:cNvSpPr txBox="1"/>
          <p:nvPr/>
        </p:nvSpPr>
        <p:spPr>
          <a:xfrm>
            <a:off x="1034301" y="7205833"/>
            <a:ext cx="3059635" cy="523220"/>
          </a:xfrm>
          <a:prstGeom prst="rect">
            <a:avLst/>
          </a:prstGeom>
          <a:noFill/>
        </p:spPr>
        <p:txBody>
          <a:bodyPr wrap="square" rtlCol="0">
            <a:spAutoFit/>
          </a:bodyPr>
          <a:lstStyle/>
          <a:p>
            <a:pPr algn="ctr"/>
            <a:r>
              <a:rPr lang="en-GB" sz="1400" b="1" dirty="0">
                <a:solidFill>
                  <a:srgbClr val="4A732F"/>
                </a:solidFill>
                <a:sym typeface="Segoe UI Emoji" panose="020B0502040204020203" pitchFamily="34" charset="0"/>
              </a:rPr>
              <a:t>Recommended Read Book of the week (Y6)</a:t>
            </a:r>
          </a:p>
        </p:txBody>
      </p:sp>
      <p:pic>
        <p:nvPicPr>
          <p:cNvPr id="2052" name="Picture 4" descr="page1image2591552">
            <a:extLst>
              <a:ext uri="{FF2B5EF4-FFF2-40B4-BE49-F238E27FC236}">
                <a16:creationId xmlns:a16="http://schemas.microsoft.com/office/drawing/2014/main" id="{3D5F1E68-0055-CB5C-F620-3C5691947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24" y="160814"/>
            <a:ext cx="227010" cy="53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7A2187-D9D3-8C06-0A66-A5B6ADBF6027}"/>
              </a:ext>
            </a:extLst>
          </p:cNvPr>
          <p:cNvSpPr txBox="1"/>
          <p:nvPr/>
        </p:nvSpPr>
        <p:spPr>
          <a:xfrm>
            <a:off x="729927" y="6792475"/>
            <a:ext cx="2610024" cy="369332"/>
          </a:xfrm>
          <a:prstGeom prst="rect">
            <a:avLst/>
          </a:prstGeom>
          <a:noFill/>
        </p:spPr>
        <p:txBody>
          <a:bodyPr wrap="square" rtlCol="0">
            <a:spAutoFit/>
          </a:bodyPr>
          <a:lstStyle/>
          <a:p>
            <a:pPr algn="ctr"/>
            <a:r>
              <a:rPr lang="en-GB" dirty="0"/>
              <a:t>-------------</a:t>
            </a:r>
          </a:p>
        </p:txBody>
      </p:sp>
      <p:pic>
        <p:nvPicPr>
          <p:cNvPr id="3080" name="Picture 8" descr="Home | Boom Tastic">
            <a:extLst>
              <a:ext uri="{FF2B5EF4-FFF2-40B4-BE49-F238E27FC236}">
                <a16:creationId xmlns:a16="http://schemas.microsoft.com/office/drawing/2014/main" id="{E1F1D2CA-A351-9170-8C37-A24FC0BD43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8999" y="133128"/>
            <a:ext cx="2016843" cy="618005"/>
          </a:xfrm>
          <a:prstGeom prst="rect">
            <a:avLst/>
          </a:prstGeom>
          <a:noFill/>
          <a:extLst>
            <a:ext uri="{909E8E84-426E-40DD-AFC4-6F175D3DCCD1}">
              <a14:hiddenFill xmlns:a14="http://schemas.microsoft.com/office/drawing/2010/main">
                <a:solidFill>
                  <a:srgbClr val="FFFFFF"/>
                </a:solidFill>
              </a14:hiddenFill>
            </a:ext>
          </a:extLst>
        </p:spPr>
      </p:pic>
      <p:pic>
        <p:nvPicPr>
          <p:cNvPr id="1025" name="x_Picture 11">
            <a:extLst>
              <a:ext uri="{FF2B5EF4-FFF2-40B4-BE49-F238E27FC236}">
                <a16:creationId xmlns:a16="http://schemas.microsoft.com/office/drawing/2014/main" id="{BC87F942-12C3-834E-CC62-8030C5093D01}"/>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419855" y="969619"/>
            <a:ext cx="13335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A515F38-28DE-A3F2-198B-43947CB0BDE4}"/>
              </a:ext>
            </a:extLst>
          </p:cNvPr>
          <p:cNvPicPr>
            <a:picLocks noChangeAspect="1"/>
          </p:cNvPicPr>
          <p:nvPr/>
        </p:nvPicPr>
        <p:blipFill>
          <a:blip r:embed="rId9"/>
          <a:stretch>
            <a:fillRect/>
          </a:stretch>
        </p:blipFill>
        <p:spPr>
          <a:xfrm>
            <a:off x="-2202214" y="2061601"/>
            <a:ext cx="764943" cy="760596"/>
          </a:xfrm>
          <a:prstGeom prst="rect">
            <a:avLst/>
          </a:prstGeom>
        </p:spPr>
      </p:pic>
      <p:grpSp>
        <p:nvGrpSpPr>
          <p:cNvPr id="13" name="Group 12">
            <a:extLst>
              <a:ext uri="{FF2B5EF4-FFF2-40B4-BE49-F238E27FC236}">
                <a16:creationId xmlns:a16="http://schemas.microsoft.com/office/drawing/2014/main" id="{CF6A4E63-89A1-809D-E852-1492914A6BD6}"/>
              </a:ext>
            </a:extLst>
          </p:cNvPr>
          <p:cNvGrpSpPr/>
          <p:nvPr/>
        </p:nvGrpSpPr>
        <p:grpSpPr>
          <a:xfrm>
            <a:off x="4398870" y="6895690"/>
            <a:ext cx="2187547" cy="858691"/>
            <a:chOff x="4400128" y="9045379"/>
            <a:chExt cx="2187547" cy="858691"/>
          </a:xfrm>
        </p:grpSpPr>
        <p:pic>
          <p:nvPicPr>
            <p:cNvPr id="10" name="Picture 9">
              <a:extLst>
                <a:ext uri="{FF2B5EF4-FFF2-40B4-BE49-F238E27FC236}">
                  <a16:creationId xmlns:a16="http://schemas.microsoft.com/office/drawing/2014/main" id="{F55B49D2-CE6D-A4C7-8626-024D55BD5ECD}"/>
                </a:ext>
              </a:extLst>
            </p:cNvPr>
            <p:cNvPicPr>
              <a:picLocks noChangeAspect="1"/>
            </p:cNvPicPr>
            <p:nvPr/>
          </p:nvPicPr>
          <p:blipFill rotWithShape="1">
            <a:blip r:embed="rId10"/>
            <a:srcRect l="3349" t="6587" r="46312" b="9623"/>
            <a:stretch/>
          </p:blipFill>
          <p:spPr>
            <a:xfrm>
              <a:off x="4400128" y="9047310"/>
              <a:ext cx="1557903" cy="856760"/>
            </a:xfrm>
            <a:prstGeom prst="rect">
              <a:avLst/>
            </a:prstGeom>
          </p:spPr>
        </p:pic>
        <p:pic>
          <p:nvPicPr>
            <p:cNvPr id="11" name="Picture 10">
              <a:extLst>
                <a:ext uri="{FF2B5EF4-FFF2-40B4-BE49-F238E27FC236}">
                  <a16:creationId xmlns:a16="http://schemas.microsoft.com/office/drawing/2014/main" id="{657AD4A7-F5F1-A29E-7048-4C0F53276182}"/>
                </a:ext>
              </a:extLst>
            </p:cNvPr>
            <p:cNvPicPr>
              <a:picLocks noChangeAspect="1"/>
            </p:cNvPicPr>
            <p:nvPr/>
          </p:nvPicPr>
          <p:blipFill rotWithShape="1">
            <a:blip r:embed="rId10"/>
            <a:srcRect l="75511"/>
            <a:stretch/>
          </p:blipFill>
          <p:spPr>
            <a:xfrm>
              <a:off x="5952624" y="9045379"/>
              <a:ext cx="635051" cy="858691"/>
            </a:xfrm>
            <a:prstGeom prst="rect">
              <a:avLst/>
            </a:prstGeom>
          </p:spPr>
        </p:pic>
      </p:grpSp>
      <p:sp>
        <p:nvSpPr>
          <p:cNvPr id="14" name="TextBox 13">
            <a:extLst>
              <a:ext uri="{FF2B5EF4-FFF2-40B4-BE49-F238E27FC236}">
                <a16:creationId xmlns:a16="http://schemas.microsoft.com/office/drawing/2014/main" id="{D0EEABEF-3FA2-DB85-7A8F-FFD42C712100}"/>
              </a:ext>
            </a:extLst>
          </p:cNvPr>
          <p:cNvSpPr txBox="1"/>
          <p:nvPr/>
        </p:nvSpPr>
        <p:spPr>
          <a:xfrm>
            <a:off x="-7244" y="-19630"/>
            <a:ext cx="4084366" cy="7109639"/>
          </a:xfrm>
          <a:prstGeom prst="rect">
            <a:avLst/>
          </a:prstGeom>
          <a:noFill/>
        </p:spPr>
        <p:txBody>
          <a:bodyPr wrap="square" rtlCol="0">
            <a:spAutoFit/>
          </a:bodyPr>
          <a:lstStyle/>
          <a:p>
            <a:pPr fontAlgn="base"/>
            <a:r>
              <a:rPr lang="en-GB" sz="1400" b="1" dirty="0">
                <a:solidFill>
                  <a:srgbClr val="4A732F"/>
                </a:solidFill>
                <a:effectLst/>
                <a:ea typeface="Aptos" panose="020B0004020202020204" pitchFamily="34" charset="0"/>
                <a:cs typeface="Aptos" panose="020B0004020202020204" pitchFamily="34" charset="0"/>
              </a:rPr>
              <a:t>Local Governing Body Parent Vacancies </a:t>
            </a:r>
          </a:p>
          <a:p>
            <a:pPr fontAlgn="base"/>
            <a:endParaRPr lang="en-GB" sz="500" dirty="0">
              <a:effectLst/>
              <a:ea typeface="Aptos" panose="020B0004020202020204" pitchFamily="34" charset="0"/>
              <a:cs typeface="Aptos" panose="020B0004020202020204" pitchFamily="34" charset="0"/>
            </a:endParaRPr>
          </a:p>
          <a:p>
            <a:pPr fontAlgn="base"/>
            <a:r>
              <a:rPr lang="en-GB" sz="1100" dirty="0">
                <a:effectLst/>
                <a:ea typeface="Aptos" panose="020B0004020202020204" pitchFamily="34" charset="0"/>
                <a:cs typeface="Aptos" panose="020B0004020202020204" pitchFamily="34" charset="0"/>
              </a:rPr>
              <a:t>At Hill View Primary, we are spreading the word about the benefits of volunteering as a school governor, and we have the opportunity for two parents to join the school’s governing body. Governors make a valuable contribution to school leadership. It is a rewarding role, working towards a shared goal of providing a high-quality education for children and young people in our community. It also provides an opportunity for personal development, building skills and experience in areas such as project management and working as part of a senior team. </a:t>
            </a:r>
          </a:p>
          <a:p>
            <a:pPr fontAlgn="base"/>
            <a:endParaRPr lang="en-GB" sz="500" dirty="0">
              <a:effectLst/>
              <a:ea typeface="Aptos" panose="020B0004020202020204" pitchFamily="34" charset="0"/>
              <a:cs typeface="Aptos" panose="020B0004020202020204" pitchFamily="34" charset="0"/>
            </a:endParaRPr>
          </a:p>
          <a:p>
            <a:pPr fontAlgn="base"/>
            <a:r>
              <a:rPr lang="en-GB" sz="1100" dirty="0">
                <a:effectLst/>
                <a:ea typeface="Aptos" panose="020B0004020202020204" pitchFamily="34" charset="0"/>
                <a:cs typeface="Aptos" panose="020B0004020202020204" pitchFamily="34" charset="0"/>
              </a:rPr>
              <a:t>The Governing Board meets each half term to look at the big picture and the school’s long-term goals. They are responsible for:</a:t>
            </a: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undertaking induction training and ongoing development </a:t>
            </a:r>
            <a:endParaRPr lang="en-GB" sz="1100" dirty="0">
              <a:effectLs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developing a vision and strategy for the school</a:t>
            </a:r>
            <a:endParaRPr lang="en-GB" sz="1100" dirty="0">
              <a:effectLs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overseeing the financial performance of the school and making sure its money is well spent</a:t>
            </a:r>
            <a:endParaRPr lang="en-GB" sz="1100" dirty="0">
              <a:effectLs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holding the school leader to account to ensure that every pupil has the best possible education, looking at information and evidence on the school’s progress and discussing with school leaders</a:t>
            </a:r>
            <a:endParaRPr lang="en-GB" sz="1100" dirty="0">
              <a:effectLs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engaging with pupils, staff, parents and the school community to understand their views </a:t>
            </a:r>
            <a:endParaRPr lang="en-GB" sz="1100" dirty="0">
              <a:effectLs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visiting the school to see plans working in practice, and listening to the views of staff, pupils and parents </a:t>
            </a:r>
            <a:endParaRPr lang="en-GB" sz="1100" dirty="0">
              <a:effectLst/>
              <a:ea typeface="Aptos" panose="020B0004020202020204" pitchFamily="34" charset="0"/>
              <a:cs typeface="Aptos" panose="020B0004020202020204" pitchFamily="34" charset="0"/>
            </a:endParaRPr>
          </a:p>
          <a:p>
            <a:pPr marL="342900" lvl="0" indent="-342900" fontAlgn="base">
              <a:buSzPts val="1000"/>
              <a:buFont typeface="Symbol" panose="05050102010706020507" pitchFamily="18" charset="2"/>
              <a:buChar char=""/>
              <a:tabLst>
                <a:tab pos="457200" algn="l"/>
              </a:tabLst>
            </a:pPr>
            <a:r>
              <a:rPr lang="en-GB" sz="1100" dirty="0">
                <a:effectLst/>
                <a:ea typeface="Times New Roman" panose="02020603050405020304" pitchFamily="18" charset="0"/>
                <a:cs typeface="Aptos" panose="020B0004020202020204" pitchFamily="34" charset="0"/>
              </a:rPr>
              <a:t>making decisions about issues such as pupil exclusions and staff disciplinary matters</a:t>
            </a:r>
          </a:p>
          <a:p>
            <a:pPr lvl="0" fontAlgn="base">
              <a:buSzPts val="1000"/>
              <a:tabLst>
                <a:tab pos="457200" algn="l"/>
              </a:tabLst>
            </a:pPr>
            <a:endParaRPr lang="en-GB" sz="1100" dirty="0">
              <a:effectLst/>
              <a:ea typeface="Aptos" panose="020B0004020202020204" pitchFamily="34" charset="0"/>
              <a:cs typeface="Aptos" panose="020B0004020202020204" pitchFamily="34" charset="0"/>
            </a:endParaRPr>
          </a:p>
          <a:p>
            <a:pPr fontAlgn="base"/>
            <a:r>
              <a:rPr lang="en-GB" sz="1100" dirty="0">
                <a:effectLst/>
                <a:ea typeface="Aptos" panose="020B0004020202020204" pitchFamily="34" charset="0"/>
                <a:cs typeface="Aptos" panose="020B0004020202020204" pitchFamily="34" charset="0"/>
              </a:rPr>
              <a:t>To find out more, please visit the National Governance Association website </a:t>
            </a:r>
            <a:r>
              <a:rPr lang="en-GB" sz="1100" u="sng" dirty="0">
                <a:ea typeface="Aptos" panose="020B0004020202020204" pitchFamily="34" charset="0"/>
                <a:cs typeface="Aptos" panose="020B0004020202020204" pitchFamily="34" charset="0"/>
                <a:hlinkClick r:id="rId11"/>
              </a:rPr>
              <a:t>https://www.nga.org.uk/Governance-Recruitment/Be-a-school-governor-or-trustee.aspx</a:t>
            </a:r>
            <a:r>
              <a:rPr lang="en-GB" sz="1100" u="sng" dirty="0">
                <a:ea typeface="Aptos" panose="020B0004020202020204" pitchFamily="34" charset="0"/>
                <a:cs typeface="Aptos" panose="020B0004020202020204" pitchFamily="34" charset="0"/>
              </a:rPr>
              <a:t> </a:t>
            </a:r>
            <a:r>
              <a:rPr lang="en-GB" sz="1100" dirty="0">
                <a:effectLst/>
                <a:ea typeface="Aptos" panose="020B0004020202020204" pitchFamily="34" charset="0"/>
                <a:cs typeface="Aptos" panose="020B0004020202020204" pitchFamily="34" charset="0"/>
              </a:rPr>
              <a:t>and if you are interested in joining the governing body, please email the Chair of Governors to arrange a meeting and tour of the school: </a:t>
            </a:r>
            <a:r>
              <a:rPr lang="en-GB" sz="1100" u="sng" dirty="0">
                <a:ea typeface="Aptos" panose="020B0004020202020204" pitchFamily="34" charset="0"/>
                <a:cs typeface="Aptos" panose="020B0004020202020204" pitchFamily="34" charset="0"/>
                <a:hlinkClick r:id="rId12"/>
              </a:rPr>
              <a:t>chairofgovernors@hillview.bournemouth.sch.uk</a:t>
            </a:r>
            <a:r>
              <a:rPr lang="en-GB" sz="1100" u="sng" dirty="0">
                <a:ea typeface="Aptos" panose="020B0004020202020204" pitchFamily="34" charset="0"/>
                <a:cs typeface="Aptos" panose="020B0004020202020204" pitchFamily="34" charset="0"/>
              </a:rPr>
              <a:t> </a:t>
            </a:r>
            <a:r>
              <a:rPr lang="en-GB" sz="1100" dirty="0">
                <a:effectLst/>
                <a:ea typeface="Aptos" panose="020B0004020202020204" pitchFamily="34" charset="0"/>
                <a:cs typeface="Aptos" panose="020B0004020202020204" pitchFamily="34" charset="0"/>
              </a:rPr>
              <a:t> </a:t>
            </a:r>
          </a:p>
          <a:p>
            <a:r>
              <a:rPr lang="en-GB" sz="1100" dirty="0">
                <a:effectLst/>
                <a:ea typeface="Aptos" panose="020B0004020202020204" pitchFamily="34" charset="0"/>
                <a:cs typeface="Aptos" panose="020B0004020202020204" pitchFamily="34" charset="0"/>
              </a:rPr>
              <a:t>A letter has been sent out with information about how to nominate yourself for the parent governor role. </a:t>
            </a:r>
            <a:r>
              <a:rPr lang="en-GB" sz="1100" b="1" dirty="0">
                <a:effectLst/>
                <a:ea typeface="Aptos" panose="020B0004020202020204" pitchFamily="34" charset="0"/>
                <a:cs typeface="Aptos" panose="020B0004020202020204" pitchFamily="34" charset="0"/>
              </a:rPr>
              <a:t>The deadline for nominations is 12pm on Friday 19</a:t>
            </a:r>
            <a:r>
              <a:rPr lang="en-GB" sz="1100" b="1" baseline="30000" dirty="0">
                <a:effectLst/>
                <a:ea typeface="Aptos" panose="020B0004020202020204" pitchFamily="34" charset="0"/>
                <a:cs typeface="Aptos" panose="020B0004020202020204" pitchFamily="34" charset="0"/>
              </a:rPr>
              <a:t>th</a:t>
            </a:r>
            <a:r>
              <a:rPr lang="en-GB" sz="1100" b="1" dirty="0">
                <a:effectLst/>
                <a:ea typeface="Aptos" panose="020B0004020202020204" pitchFamily="34" charset="0"/>
                <a:cs typeface="Aptos" panose="020B0004020202020204" pitchFamily="34" charset="0"/>
              </a:rPr>
              <a:t> April 2024</a:t>
            </a:r>
            <a:r>
              <a:rPr lang="en-GB" sz="1100" dirty="0">
                <a:effectLst/>
                <a:ea typeface="Aptos" panose="020B0004020202020204" pitchFamily="34" charset="0"/>
                <a:cs typeface="Aptos" panose="020B0004020202020204" pitchFamily="34" charset="0"/>
              </a:rPr>
              <a:t>.</a:t>
            </a:r>
          </a:p>
          <a:p>
            <a:endParaRPr lang="en-GB" sz="1100" dirty="0">
              <a:effectLst/>
              <a:ea typeface="Aptos" panose="020B0004020202020204" pitchFamily="34" charset="0"/>
              <a:cs typeface="Aptos" panose="020B0004020202020204" pitchFamily="34" charset="0"/>
            </a:endParaRPr>
          </a:p>
          <a:p>
            <a:r>
              <a:rPr lang="en-GB" sz="1100" b="1" dirty="0">
                <a:effectLst/>
                <a:latin typeface="Calibri" panose="020F0502020204030204" pitchFamily="34" charset="0"/>
                <a:ea typeface="Aptos" panose="020B0004020202020204" pitchFamily="34" charset="0"/>
              </a:rPr>
              <a:t>Hannah Staddon</a:t>
            </a:r>
          </a:p>
          <a:p>
            <a:r>
              <a:rPr lang="en-GB" sz="1100" b="1" dirty="0">
                <a:effectLst/>
                <a:latin typeface="Calibri" panose="020F0502020204030204" pitchFamily="34" charset="0"/>
                <a:ea typeface="Aptos" panose="020B0004020202020204" pitchFamily="34" charset="0"/>
              </a:rPr>
              <a:t>Chair of Hill View Local Governing Body</a:t>
            </a:r>
          </a:p>
        </p:txBody>
      </p:sp>
      <p:pic>
        <p:nvPicPr>
          <p:cNvPr id="1027" name="Picture 3" descr="Background pattern&#10;&#10;Description automatically generated with low confidence">
            <a:extLst>
              <a:ext uri="{FF2B5EF4-FFF2-40B4-BE49-F238E27FC236}">
                <a16:creationId xmlns:a16="http://schemas.microsoft.com/office/drawing/2014/main" id="{950C673D-D768-E4E0-2CAC-C73F7ADFE2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2564" y="1755624"/>
            <a:ext cx="1047386" cy="121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Leaving School Stock Illustrations – 524 Leaving School Stock  Illustrations, Vectors &amp; Clipart - Dreamstime">
            <a:extLst>
              <a:ext uri="{FF2B5EF4-FFF2-40B4-BE49-F238E27FC236}">
                <a16:creationId xmlns:a16="http://schemas.microsoft.com/office/drawing/2014/main" id="{A2451651-8703-C201-2EB9-C1E7B899A89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37421" y="5479713"/>
            <a:ext cx="2248422" cy="14109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3FA4EED7-8D9D-F020-F7DE-357B5023239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233"/>
          <a:stretch/>
        </p:blipFill>
        <p:spPr bwMode="auto">
          <a:xfrm>
            <a:off x="6272833" y="2877644"/>
            <a:ext cx="593948" cy="7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a:extLst>
              <a:ext uri="{FF2B5EF4-FFF2-40B4-BE49-F238E27FC236}">
                <a16:creationId xmlns:a16="http://schemas.microsoft.com/office/drawing/2014/main" id="{23003A41-0644-0621-83C8-0CB7D76A3D1C}"/>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233"/>
          <a:stretch/>
        </p:blipFill>
        <p:spPr bwMode="auto">
          <a:xfrm>
            <a:off x="4109145" y="2893447"/>
            <a:ext cx="593948" cy="7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E90F2D35-3160-8790-FC9B-364CCAD3C30D}"/>
              </a:ext>
            </a:extLst>
          </p:cNvPr>
          <p:cNvPicPr>
            <a:picLocks noChangeAspect="1"/>
          </p:cNvPicPr>
          <p:nvPr/>
        </p:nvPicPr>
        <p:blipFill>
          <a:blip r:embed="rId16"/>
          <a:stretch>
            <a:fillRect/>
          </a:stretch>
        </p:blipFill>
        <p:spPr>
          <a:xfrm>
            <a:off x="4107594" y="3935075"/>
            <a:ext cx="460502" cy="624101"/>
          </a:xfrm>
          <a:prstGeom prst="rect">
            <a:avLst/>
          </a:prstGeom>
        </p:spPr>
      </p:pic>
      <p:pic>
        <p:nvPicPr>
          <p:cNvPr id="39" name="Picture 38">
            <a:extLst>
              <a:ext uri="{FF2B5EF4-FFF2-40B4-BE49-F238E27FC236}">
                <a16:creationId xmlns:a16="http://schemas.microsoft.com/office/drawing/2014/main" id="{7FD57B47-BEEB-7649-31EC-BF5BD1AFE872}"/>
              </a:ext>
            </a:extLst>
          </p:cNvPr>
          <p:cNvPicPr>
            <a:picLocks noChangeAspect="1"/>
          </p:cNvPicPr>
          <p:nvPr/>
        </p:nvPicPr>
        <p:blipFill>
          <a:blip r:embed="rId16"/>
          <a:stretch>
            <a:fillRect/>
          </a:stretch>
        </p:blipFill>
        <p:spPr>
          <a:xfrm>
            <a:off x="6404637" y="3935075"/>
            <a:ext cx="460502" cy="624101"/>
          </a:xfrm>
          <a:prstGeom prst="rect">
            <a:avLst/>
          </a:prstGeom>
        </p:spPr>
      </p:pic>
      <p:pic>
        <p:nvPicPr>
          <p:cNvPr id="7" name="Picture 6">
            <a:extLst>
              <a:ext uri="{FF2B5EF4-FFF2-40B4-BE49-F238E27FC236}">
                <a16:creationId xmlns:a16="http://schemas.microsoft.com/office/drawing/2014/main" id="{B2EA2F2F-6DDC-DA71-173E-5FEB9111FACE}"/>
              </a:ext>
            </a:extLst>
          </p:cNvPr>
          <p:cNvPicPr>
            <a:picLocks noChangeAspect="1"/>
          </p:cNvPicPr>
          <p:nvPr/>
        </p:nvPicPr>
        <p:blipFill>
          <a:blip r:embed="rId17"/>
          <a:stretch>
            <a:fillRect/>
          </a:stretch>
        </p:blipFill>
        <p:spPr>
          <a:xfrm>
            <a:off x="73828" y="8050127"/>
            <a:ext cx="1253931" cy="1760421"/>
          </a:xfrm>
          <a:prstGeom prst="rect">
            <a:avLst/>
          </a:prstGeom>
        </p:spPr>
      </p:pic>
      <p:sp>
        <p:nvSpPr>
          <p:cNvPr id="8" name="TextBox 7">
            <a:extLst>
              <a:ext uri="{FF2B5EF4-FFF2-40B4-BE49-F238E27FC236}">
                <a16:creationId xmlns:a16="http://schemas.microsoft.com/office/drawing/2014/main" id="{EC096F89-441A-4490-2856-50CAD826D76A}"/>
              </a:ext>
            </a:extLst>
          </p:cNvPr>
          <p:cNvSpPr txBox="1"/>
          <p:nvPr/>
        </p:nvSpPr>
        <p:spPr>
          <a:xfrm>
            <a:off x="4113080" y="5431163"/>
            <a:ext cx="2778617" cy="1585049"/>
          </a:xfrm>
          <a:prstGeom prst="rect">
            <a:avLst/>
          </a:prstGeom>
          <a:noFill/>
        </p:spPr>
        <p:txBody>
          <a:bodyPr wrap="square" rtlCol="0">
            <a:spAutoFit/>
          </a:bodyPr>
          <a:lstStyle/>
          <a:p>
            <a:pPr algn="ctr"/>
            <a:r>
              <a:rPr lang="en-GB" b="1" dirty="0">
                <a:solidFill>
                  <a:srgbClr val="4A732F"/>
                </a:solidFill>
              </a:rPr>
              <a:t>ASCENT Awards</a:t>
            </a:r>
            <a:endParaRPr lang="en-GB" sz="500" dirty="0"/>
          </a:p>
          <a:p>
            <a:pPr algn="ctr"/>
            <a:endParaRPr lang="en-GB" sz="500" dirty="0"/>
          </a:p>
          <a:p>
            <a:pPr algn="ctr"/>
            <a:r>
              <a:rPr lang="en-GB" sz="1100" b="1" dirty="0">
                <a:solidFill>
                  <a:srgbClr val="000000"/>
                </a:solidFill>
                <a:ea typeface="Aptos" panose="020B0004020202020204" pitchFamily="34" charset="0"/>
                <a:cs typeface="Aptos" panose="020B0004020202020204" pitchFamily="34" charset="0"/>
              </a:rPr>
              <a:t>Year 1: </a:t>
            </a:r>
            <a:r>
              <a:rPr lang="en-GB" sz="1100" dirty="0" err="1">
                <a:solidFill>
                  <a:srgbClr val="000000"/>
                </a:solidFill>
                <a:ea typeface="Aptos" panose="020B0004020202020204" pitchFamily="34" charset="0"/>
                <a:cs typeface="Aptos" panose="020B0004020202020204" pitchFamily="34" charset="0"/>
              </a:rPr>
              <a:t>Darleena</a:t>
            </a:r>
            <a:r>
              <a:rPr lang="en-GB" sz="1100" dirty="0">
                <a:solidFill>
                  <a:srgbClr val="000000"/>
                </a:solidFill>
                <a:ea typeface="Aptos" panose="020B0004020202020204" pitchFamily="34" charset="0"/>
                <a:cs typeface="Aptos" panose="020B0004020202020204" pitchFamily="34" charset="0"/>
              </a:rPr>
              <a:t> B</a:t>
            </a:r>
          </a:p>
          <a:p>
            <a:pPr algn="ctr"/>
            <a:r>
              <a:rPr lang="en-GB" sz="1100" b="1" dirty="0">
                <a:solidFill>
                  <a:srgbClr val="000000"/>
                </a:solidFill>
                <a:ea typeface="Aptos" panose="020B0004020202020204" pitchFamily="34" charset="0"/>
                <a:cs typeface="Aptos" panose="020B0004020202020204" pitchFamily="34" charset="0"/>
              </a:rPr>
              <a:t>Year 2:  </a:t>
            </a:r>
            <a:r>
              <a:rPr lang="en-GB" sz="1100" dirty="0">
                <a:solidFill>
                  <a:srgbClr val="000000"/>
                </a:solidFill>
                <a:ea typeface="Aptos" panose="020B0004020202020204" pitchFamily="34" charset="0"/>
                <a:cs typeface="Aptos" panose="020B0004020202020204" pitchFamily="34" charset="0"/>
              </a:rPr>
              <a:t>Archie P</a:t>
            </a:r>
          </a:p>
          <a:p>
            <a:pPr algn="ctr"/>
            <a:r>
              <a:rPr lang="en-GB" sz="1100" b="1" dirty="0">
                <a:solidFill>
                  <a:srgbClr val="000000"/>
                </a:solidFill>
                <a:ea typeface="Aptos" panose="020B0004020202020204" pitchFamily="34" charset="0"/>
                <a:cs typeface="Aptos" panose="020B0004020202020204" pitchFamily="34" charset="0"/>
              </a:rPr>
              <a:t>Year 3: </a:t>
            </a:r>
            <a:r>
              <a:rPr lang="en-GB" sz="1100" dirty="0">
                <a:solidFill>
                  <a:srgbClr val="000000"/>
                </a:solidFill>
                <a:ea typeface="Aptos" panose="020B0004020202020204" pitchFamily="34" charset="0"/>
                <a:cs typeface="Aptos" panose="020B0004020202020204" pitchFamily="34" charset="0"/>
              </a:rPr>
              <a:t>Megan C</a:t>
            </a:r>
          </a:p>
          <a:p>
            <a:pPr algn="ctr"/>
            <a:r>
              <a:rPr lang="en-GB" sz="1100" b="1" dirty="0">
                <a:solidFill>
                  <a:srgbClr val="000000"/>
                </a:solidFill>
                <a:ea typeface="Aptos" panose="020B0004020202020204" pitchFamily="34" charset="0"/>
                <a:cs typeface="Aptos" panose="020B0004020202020204" pitchFamily="34" charset="0"/>
              </a:rPr>
              <a:t>Year 4: </a:t>
            </a:r>
            <a:r>
              <a:rPr lang="en-GB" sz="1100" dirty="0">
                <a:solidFill>
                  <a:srgbClr val="000000"/>
                </a:solidFill>
                <a:ea typeface="Aptos" panose="020B0004020202020204" pitchFamily="34" charset="0"/>
                <a:cs typeface="Aptos" panose="020B0004020202020204" pitchFamily="34" charset="0"/>
              </a:rPr>
              <a:t>Ellie R</a:t>
            </a:r>
          </a:p>
          <a:p>
            <a:pPr algn="ctr"/>
            <a:r>
              <a:rPr lang="en-GB" sz="1100" b="1" dirty="0">
                <a:solidFill>
                  <a:srgbClr val="000000"/>
                </a:solidFill>
                <a:ea typeface="Aptos" panose="020B0004020202020204" pitchFamily="34" charset="0"/>
                <a:cs typeface="Aptos" panose="020B0004020202020204" pitchFamily="34" charset="0"/>
              </a:rPr>
              <a:t>Year 5: </a:t>
            </a:r>
            <a:r>
              <a:rPr lang="en-GB" sz="1100" dirty="0">
                <a:solidFill>
                  <a:srgbClr val="000000"/>
                </a:solidFill>
                <a:ea typeface="Aptos" panose="020B0004020202020204" pitchFamily="34" charset="0"/>
                <a:cs typeface="Aptos" panose="020B0004020202020204" pitchFamily="34" charset="0"/>
              </a:rPr>
              <a:t>Erin B</a:t>
            </a:r>
          </a:p>
          <a:p>
            <a:pPr algn="ctr"/>
            <a:r>
              <a:rPr lang="en-GB" sz="1100" b="1" dirty="0">
                <a:solidFill>
                  <a:srgbClr val="000000"/>
                </a:solidFill>
                <a:ea typeface="Aptos" panose="020B0004020202020204" pitchFamily="34" charset="0"/>
                <a:cs typeface="Aptos" panose="020B0004020202020204" pitchFamily="34" charset="0"/>
              </a:rPr>
              <a:t>Year 6: </a:t>
            </a:r>
            <a:r>
              <a:rPr lang="en-GB" sz="1100" dirty="0">
                <a:solidFill>
                  <a:srgbClr val="000000"/>
                </a:solidFill>
                <a:ea typeface="Aptos" panose="020B0004020202020204" pitchFamily="34" charset="0"/>
                <a:cs typeface="Aptos" panose="020B0004020202020204" pitchFamily="34" charset="0"/>
              </a:rPr>
              <a:t>Serah B</a:t>
            </a:r>
          </a:p>
          <a:p>
            <a:pPr algn="ctr"/>
            <a:endParaRPr lang="en-GB" sz="800" b="1" dirty="0">
              <a:solidFill>
                <a:srgbClr val="4A732F"/>
              </a:solidFill>
            </a:endParaRPr>
          </a:p>
        </p:txBody>
      </p:sp>
      <p:pic>
        <p:nvPicPr>
          <p:cNvPr id="2050" name="Picture 2" descr="Wishing you bright and joyful Easter full of love and happiness. Happy  Easter! Download cute Ea… | Happy easter quotes, Happy easter wishes, Happy  easter greetings">
            <a:extLst>
              <a:ext uri="{FF2B5EF4-FFF2-40B4-BE49-F238E27FC236}">
                <a16:creationId xmlns:a16="http://schemas.microsoft.com/office/drawing/2014/main" id="{B2816D91-E3AD-BEEA-7970-804214AFA18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057" t="4063" r="3855" b="23959"/>
          <a:stretch/>
        </p:blipFill>
        <p:spPr bwMode="auto">
          <a:xfrm>
            <a:off x="4268576" y="7886230"/>
            <a:ext cx="2466750" cy="199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7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2A857-858A-58EF-F0AB-8712DD161DEA}"/>
              </a:ext>
            </a:extLst>
          </p:cNvPr>
          <p:cNvPicPr>
            <a:picLocks noChangeAspect="1"/>
          </p:cNvPicPr>
          <p:nvPr/>
        </p:nvPicPr>
        <p:blipFill>
          <a:blip r:embed="rId2"/>
          <a:stretch>
            <a:fillRect/>
          </a:stretch>
        </p:blipFill>
        <p:spPr>
          <a:xfrm>
            <a:off x="0" y="-1"/>
            <a:ext cx="6874945" cy="9695145"/>
          </a:xfrm>
          <a:prstGeom prst="rect">
            <a:avLst/>
          </a:prstGeom>
        </p:spPr>
      </p:pic>
    </p:spTree>
    <p:extLst>
      <p:ext uri="{BB962C8B-B14F-4D97-AF65-F5344CB8AC3E}">
        <p14:creationId xmlns:p14="http://schemas.microsoft.com/office/powerpoint/2010/main" val="10356490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47025</TotalTime>
  <Words>4115</Words>
  <Application>Microsoft Office PowerPoint</Application>
  <PresentationFormat>A4 Paper (210x297 mm)</PresentationFormat>
  <Paragraphs>482</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Calibri</vt:lpstr>
      <vt:lpstr>Calibri Light</vt:lpstr>
      <vt:lpstr>Comic Sans MS</vt:lpstr>
      <vt:lpstr>Gill Sans MT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Robichaud</dc:creator>
  <cp:lastModifiedBy>Jennie Robichaud</cp:lastModifiedBy>
  <cp:revision>1253</cp:revision>
  <cp:lastPrinted>2024-03-28T11:54:20Z</cp:lastPrinted>
  <dcterms:created xsi:type="dcterms:W3CDTF">2023-02-03T11:50:19Z</dcterms:created>
  <dcterms:modified xsi:type="dcterms:W3CDTF">2024-03-28T15:57:43Z</dcterms:modified>
</cp:coreProperties>
</file>